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sldIdLst>
    <p:sldId id="297" r:id="rId2"/>
    <p:sldId id="256" r:id="rId3"/>
    <p:sldId id="257" r:id="rId4"/>
    <p:sldId id="258" r:id="rId5"/>
    <p:sldId id="259" r:id="rId6"/>
    <p:sldId id="260" r:id="rId7"/>
    <p:sldId id="261" r:id="rId8"/>
    <p:sldId id="262" r:id="rId9"/>
    <p:sldId id="287" r:id="rId10"/>
    <p:sldId id="290" r:id="rId11"/>
    <p:sldId id="291" r:id="rId12"/>
    <p:sldId id="292" r:id="rId13"/>
    <p:sldId id="263" r:id="rId14"/>
    <p:sldId id="298"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80" r:id="rId30"/>
    <p:sldId id="281" r:id="rId31"/>
    <p:sldId id="283" r:id="rId32"/>
    <p:sldId id="293" r:id="rId33"/>
    <p:sldId id="294" r:id="rId34"/>
    <p:sldId id="295" r:id="rId35"/>
  </p:sldIdLst>
  <p:sldSz cx="9144000" cy="6858000" type="screen4x3"/>
  <p:notesSz cx="6858000" cy="92964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7788" cy="7373778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65138"/>
          </a:xfrm>
          <a:prstGeom prst="rect">
            <a:avLst/>
          </a:prstGeom>
        </p:spPr>
        <p:txBody>
          <a:bodyPr vert="horz" lIns="91440" tIns="45720" rIns="91440" bIns="45720" rtlCol="0"/>
          <a:lstStyle>
            <a:lvl1pPr algn="r">
              <a:defRPr sz="1200"/>
            </a:lvl1pPr>
          </a:lstStyle>
          <a:p>
            <a:fld id="{AACAAA57-86C5-49D4-BF5C-1A3A1298CAEA}" type="datetimeFigureOut">
              <a:rPr lang="es-ES" smtClean="0"/>
              <a:pPr/>
              <a:t>28/02/2011</a:t>
            </a:fld>
            <a:endParaRPr lang="es-ES"/>
          </a:p>
        </p:txBody>
      </p:sp>
      <p:sp>
        <p:nvSpPr>
          <p:cNvPr id="4" name="3 Marcador de imagen de diapositiva"/>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416425"/>
            <a:ext cx="5486400" cy="41830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a:defRPr sz="1200"/>
            </a:lvl1pPr>
          </a:lstStyle>
          <a:p>
            <a:fld id="{7EDC89A3-935B-4A4C-A5E8-030C85D76B34}"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80095E1F-9700-44C5-AB5E-E4D26E0F48E4}" type="datetime1">
              <a:rPr lang="es-ES" smtClean="0"/>
              <a:pPr/>
              <a:t>28/02/2011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F4DD3E41-8D94-4A4D-BEC4-4DD28839BCED}" type="datetime1">
              <a:rPr lang="es-ES" smtClean="0"/>
              <a:pPr/>
              <a:t>28/02/2011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427410C-434A-474C-B101-0C38B861D276}" type="datetime1">
              <a:rPr lang="es-ES" smtClean="0"/>
              <a:pPr/>
              <a:t>28/02/2011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475B2130-6124-4482-B202-BB9514F2D5D4}" type="datetime1">
              <a:rPr lang="es-ES" smtClean="0"/>
              <a:pPr/>
              <a:t>28/02/2011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AE6869A7-E600-4779-ADE6-57F283AC9FFB}" type="datetime1">
              <a:rPr lang="es-ES" smtClean="0"/>
              <a:pPr/>
              <a:t>28/02/2011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331BD47-58E3-4EE3-92CA-758937F0CED7}" type="datetime1">
              <a:rPr lang="es-ES" smtClean="0"/>
              <a:pPr/>
              <a:t>28/02/2011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23341332-5E6B-43F8-8C13-D841CF446EA7}" type="datetime1">
              <a:rPr lang="es-ES" smtClean="0"/>
              <a:pPr/>
              <a:t>28/02/2011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37405FAA-38AA-4DAA-A6AC-45A9A1CF89B6}" type="datetime1">
              <a:rPr lang="es-ES" smtClean="0"/>
              <a:pPr/>
              <a:t>28/02/2011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553E4A7-27D8-4F1D-936B-C5F0E8E5F134}" type="datetime1">
              <a:rPr lang="es-ES" smtClean="0"/>
              <a:pPr/>
              <a:t>28/02/2011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2EE35E2-A15D-4E44-82C8-83E45B7EB8C0}" type="datetime1">
              <a:rPr lang="es-ES" smtClean="0"/>
              <a:pPr/>
              <a:t>28/02/2011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3B897D5-055D-4B84-85CA-BEB321F4981E}" type="datetime1">
              <a:rPr lang="es-ES" smtClean="0"/>
              <a:pPr/>
              <a:t>28/02/2011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95666A-CD9D-4099-85C9-60A8D3DFEB75}" type="datetime1">
              <a:rPr lang="es-ES" smtClean="0"/>
              <a:pPr/>
              <a:t>28/02/2011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968220-EE8D-4156-8C00-BC33B54EB906}"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un.org/esa/socdev/unga-resolutions.html"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539440" y="332570"/>
            <a:ext cx="7921100" cy="144020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AR" sz="4000" b="1" dirty="0" smtClean="0">
                <a:ln>
                  <a:solidFill>
                    <a:schemeClr val="tx1"/>
                  </a:solidFill>
                </a:ln>
                <a:solidFill>
                  <a:schemeClr val="tx1"/>
                </a:solidFill>
                <a:latin typeface="+mj-lt"/>
                <a:ea typeface="+mj-ea"/>
                <a:cs typeface="+mj-cs"/>
              </a:rPr>
              <a:t>PROGRAMA DE INVESTIGACION</a:t>
            </a:r>
          </a:p>
          <a:p>
            <a:pPr algn="ctr"/>
            <a:r>
              <a:rPr lang="es-ES" sz="4000" b="1" dirty="0" smtClean="0">
                <a:ln>
                  <a:solidFill>
                    <a:schemeClr val="tx1"/>
                  </a:solidFill>
                </a:ln>
                <a:solidFill>
                  <a:schemeClr val="tx1"/>
                </a:solidFill>
                <a:latin typeface="+mj-lt"/>
                <a:ea typeface="+mj-ea"/>
                <a:cs typeface="+mj-cs"/>
              </a:rPr>
              <a:t>“COOPERATIVISMO”</a:t>
            </a:r>
            <a:endParaRPr lang="es-ES" sz="4000" b="1" dirty="0">
              <a:ln>
                <a:solidFill>
                  <a:schemeClr val="tx1"/>
                </a:solidFill>
              </a:ln>
              <a:solidFill>
                <a:schemeClr val="tx1"/>
              </a:solidFill>
              <a:latin typeface="+mj-lt"/>
              <a:ea typeface="+mj-ea"/>
              <a:cs typeface="+mj-cs"/>
            </a:endParaRPr>
          </a:p>
        </p:txBody>
      </p:sp>
      <p:pic>
        <p:nvPicPr>
          <p:cNvPr id="8" name="7 Imagen" descr="Casa Coopertiva LOGO1"/>
          <p:cNvPicPr/>
          <p:nvPr/>
        </p:nvPicPr>
        <p:blipFill>
          <a:blip r:embed="rId2" cstate="print"/>
          <a:srcRect/>
          <a:stretch>
            <a:fillRect/>
          </a:stretch>
        </p:blipFill>
        <p:spPr bwMode="auto">
          <a:xfrm>
            <a:off x="2195670" y="2420860"/>
            <a:ext cx="4608640" cy="1512210"/>
          </a:xfrm>
          <a:prstGeom prst="rect">
            <a:avLst/>
          </a:prstGeom>
          <a:noFill/>
          <a:ln w="9525">
            <a:noFill/>
            <a:miter lim="800000"/>
            <a:headEnd/>
            <a:tailEnd/>
          </a:ln>
        </p:spPr>
      </p:pic>
      <p:pic>
        <p:nvPicPr>
          <p:cNvPr id="1026" name="Picture 2" descr="ICES logo"/>
          <p:cNvPicPr>
            <a:picLocks noChangeAspect="1" noChangeArrowheads="1"/>
          </p:cNvPicPr>
          <p:nvPr/>
        </p:nvPicPr>
        <p:blipFill>
          <a:blip r:embed="rId3" cstate="print"/>
          <a:srcRect/>
          <a:stretch>
            <a:fillRect/>
          </a:stretch>
        </p:blipFill>
        <p:spPr bwMode="auto">
          <a:xfrm>
            <a:off x="0" y="5445280"/>
            <a:ext cx="2108572" cy="1188000"/>
          </a:xfrm>
          <a:prstGeom prst="rect">
            <a:avLst/>
          </a:prstGeom>
          <a:noFill/>
          <a:ln w="9525">
            <a:noFill/>
            <a:miter lim="800000"/>
            <a:headEnd/>
            <a:tailEnd/>
          </a:ln>
        </p:spPr>
      </p:pic>
      <p:pic>
        <p:nvPicPr>
          <p:cNvPr id="1028" name="Imagen 2" descr="LOGO FUNDACIÓN GSS 1"/>
          <p:cNvPicPr>
            <a:picLocks noChangeAspect="1" noChangeArrowheads="1"/>
          </p:cNvPicPr>
          <p:nvPr/>
        </p:nvPicPr>
        <p:blipFill>
          <a:blip r:embed="rId4" cstate="print"/>
          <a:srcRect/>
          <a:stretch>
            <a:fillRect/>
          </a:stretch>
        </p:blipFill>
        <p:spPr bwMode="auto">
          <a:xfrm>
            <a:off x="3563860" y="5085230"/>
            <a:ext cx="1368190" cy="1344601"/>
          </a:xfrm>
          <a:prstGeom prst="rect">
            <a:avLst/>
          </a:prstGeom>
          <a:noFill/>
          <a:ln w="9525">
            <a:noFill/>
            <a:miter lim="800000"/>
            <a:headEnd/>
            <a:tailEnd/>
          </a:ln>
        </p:spPr>
      </p:pic>
      <p:sp>
        <p:nvSpPr>
          <p:cNvPr id="12" name="11 CuadroTexto"/>
          <p:cNvSpPr txBox="1"/>
          <p:nvPr/>
        </p:nvSpPr>
        <p:spPr>
          <a:xfrm>
            <a:off x="0" y="1988800"/>
            <a:ext cx="9144000" cy="369332"/>
          </a:xfrm>
          <a:prstGeom prst="rect">
            <a:avLst/>
          </a:prstGeom>
          <a:noFill/>
        </p:spPr>
        <p:txBody>
          <a:bodyPr wrap="square" rtlCol="0">
            <a:spAutoFit/>
          </a:bodyPr>
          <a:lstStyle/>
          <a:p>
            <a:pPr algn="ctr"/>
            <a:r>
              <a:rPr lang="es-AR" b="1" dirty="0" smtClean="0"/>
              <a:t>ORGANIZA:</a:t>
            </a:r>
            <a:endParaRPr lang="es-ES" b="1" dirty="0"/>
          </a:p>
        </p:txBody>
      </p:sp>
      <p:sp>
        <p:nvSpPr>
          <p:cNvPr id="15" name="14 CuadroTexto"/>
          <p:cNvSpPr txBox="1"/>
          <p:nvPr/>
        </p:nvSpPr>
        <p:spPr>
          <a:xfrm>
            <a:off x="0" y="4509151"/>
            <a:ext cx="9144000" cy="369332"/>
          </a:xfrm>
          <a:prstGeom prst="rect">
            <a:avLst/>
          </a:prstGeom>
          <a:noFill/>
        </p:spPr>
        <p:txBody>
          <a:bodyPr wrap="square" rtlCol="0">
            <a:spAutoFit/>
          </a:bodyPr>
          <a:lstStyle/>
          <a:p>
            <a:r>
              <a:rPr lang="es-AR" b="1" dirty="0" smtClean="0"/>
              <a:t>     INTERVIENE:			AUSPICIA:			ADHIERE:	</a:t>
            </a:r>
            <a:endParaRPr lang="es-ES" b="1" dirty="0"/>
          </a:p>
        </p:txBody>
      </p:sp>
      <p:pic>
        <p:nvPicPr>
          <p:cNvPr id="1030" name="Picture 6" descr="\\ss1039\Sectores\Secretaria Rentada\IMAGENES\ACI Y PAIS VASCO\LOGO ACI AMERICAS.bmp"/>
          <p:cNvPicPr>
            <a:picLocks noChangeAspect="1" noChangeArrowheads="1"/>
          </p:cNvPicPr>
          <p:nvPr/>
        </p:nvPicPr>
        <p:blipFill>
          <a:blip r:embed="rId5" cstate="print"/>
          <a:srcRect/>
          <a:stretch>
            <a:fillRect/>
          </a:stretch>
        </p:blipFill>
        <p:spPr bwMode="auto">
          <a:xfrm>
            <a:off x="7062804" y="5157240"/>
            <a:ext cx="1613766" cy="1332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836640"/>
            <a:ext cx="9144000" cy="648090"/>
          </a:xfrm>
        </p:spPr>
        <p:txBody>
          <a:bodyPr>
            <a:normAutofit fontScale="92500" lnSpcReduction="20000"/>
          </a:bodyPr>
          <a:lstStyle/>
          <a:p>
            <a:pPr algn="ctr">
              <a:buNone/>
            </a:pPr>
            <a:r>
              <a:rPr lang="es-ES" sz="2200" b="1" dirty="0" smtClean="0">
                <a:latin typeface="Arial" pitchFamily="34" charset="0"/>
                <a:cs typeface="Arial" pitchFamily="34" charset="0"/>
              </a:rPr>
              <a:t>Resolución UN 64/136 </a:t>
            </a:r>
          </a:p>
          <a:p>
            <a:pPr algn="ctr">
              <a:buNone/>
            </a:pPr>
            <a:r>
              <a:rPr lang="es-ES" sz="2000" dirty="0" smtClean="0">
                <a:latin typeface="Arial" pitchFamily="34" charset="0"/>
                <a:cs typeface="Arial" pitchFamily="34" charset="0"/>
              </a:rPr>
              <a:t>adoptada el 18 de diciembre de 2009.</a:t>
            </a:r>
            <a:endParaRPr lang="es-ES" sz="2000" dirty="0">
              <a:latin typeface="Arial" pitchFamily="34" charset="0"/>
              <a:cs typeface="Arial" pitchFamily="34" charset="0"/>
            </a:endParaRPr>
          </a:p>
        </p:txBody>
      </p:sp>
      <p:sp>
        <p:nvSpPr>
          <p:cNvPr id="4" name="3 Título"/>
          <p:cNvSpPr>
            <a:spLocks noGrp="1"/>
          </p:cNvSpPr>
          <p:nvPr>
            <p:ph type="title"/>
          </p:nvPr>
        </p:nvSpPr>
        <p:spPr>
          <a:xfrm>
            <a:off x="0" y="188550"/>
            <a:ext cx="9144000" cy="50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Autofit/>
          </a:bodyPr>
          <a:lstStyle/>
          <a:p>
            <a:r>
              <a:rPr lang="es-ES" sz="2400" b="1" dirty="0" smtClean="0">
                <a:latin typeface="Arial" pitchFamily="34" charset="0"/>
                <a:cs typeface="Arial" pitchFamily="34" charset="0"/>
              </a:rPr>
              <a:t>CELEBRACIÓN COOPERATIVISTA (antecedentes) </a:t>
            </a:r>
            <a:endParaRPr lang="es-ES" sz="2400" dirty="0"/>
          </a:p>
        </p:txBody>
      </p:sp>
      <p:sp>
        <p:nvSpPr>
          <p:cNvPr id="5" name="4 CuadroTexto"/>
          <p:cNvSpPr txBox="1"/>
          <p:nvPr/>
        </p:nvSpPr>
        <p:spPr>
          <a:xfrm>
            <a:off x="0" y="1484730"/>
            <a:ext cx="9144000" cy="5386090"/>
          </a:xfrm>
          <a:prstGeom prst="rect">
            <a:avLst/>
          </a:prstGeom>
          <a:noFill/>
        </p:spPr>
        <p:txBody>
          <a:bodyPr wrap="square" rtlCol="0">
            <a:spAutoFit/>
          </a:bodyPr>
          <a:lstStyle/>
          <a:p>
            <a:r>
              <a:rPr lang="es-ES" sz="2000" b="1" dirty="0" smtClean="0"/>
              <a:t>OBJETIVOS (Síntesis)</a:t>
            </a:r>
            <a:endParaRPr lang="es-ES" sz="2000" dirty="0" smtClean="0"/>
          </a:p>
          <a:p>
            <a:endParaRPr lang="es-ES" dirty="0" smtClean="0"/>
          </a:p>
          <a:p>
            <a:pPr algn="just"/>
            <a:r>
              <a:rPr lang="es-ES" dirty="0" smtClean="0"/>
              <a:t>El AIC tiene como objetivos el de crear conciencia sobre del impacto socio-económico de las cooperativas y el de promover la creación y el crecimiento autónomo de las cooperativas.</a:t>
            </a:r>
          </a:p>
          <a:p>
            <a:pPr algn="just"/>
            <a:r>
              <a:rPr lang="es-ES" dirty="0" smtClean="0"/>
              <a:t>Para ello es necesario:</a:t>
            </a:r>
          </a:p>
          <a:p>
            <a:pPr lvl="0" algn="just"/>
            <a:r>
              <a:rPr lang="es-ES" dirty="0" smtClean="0"/>
              <a:t>Aumentar la conciencia pública acerca de las cooperativas, el modo en que benefician a sus miembros y su contribución al desarrollo social y económico y al logro de los Objetivos de Desarrollo del Milenio;</a:t>
            </a:r>
          </a:p>
          <a:p>
            <a:pPr algn="just"/>
            <a:r>
              <a:rPr lang="es-ES" dirty="0" smtClean="0"/>
              <a:t> </a:t>
            </a:r>
          </a:p>
          <a:p>
            <a:pPr lvl="0" algn="just"/>
            <a:r>
              <a:rPr lang="es-ES" dirty="0" smtClean="0"/>
              <a:t>Promover el conocimiento de la red mundial de las cooperativas y sus esfuerzos para el fortalecimiento de las comunidades, la democracia y la paz;</a:t>
            </a:r>
          </a:p>
          <a:p>
            <a:pPr algn="just"/>
            <a:r>
              <a:rPr lang="es-ES" dirty="0" smtClean="0"/>
              <a:t> </a:t>
            </a:r>
          </a:p>
          <a:p>
            <a:pPr lvl="0" algn="just"/>
            <a:r>
              <a:rPr lang="es-ES" dirty="0" smtClean="0"/>
              <a:t>Promover la creación y el crecimiento de las cooperativas entre las personas y las instituciones para hacer frente a necesidades comunes y para el empoderamiento socio-económico;</a:t>
            </a:r>
          </a:p>
          <a:p>
            <a:pPr algn="just"/>
            <a:r>
              <a:rPr lang="es-ES" dirty="0" smtClean="0"/>
              <a:t> </a:t>
            </a:r>
          </a:p>
          <a:p>
            <a:pPr lvl="0" algn="just"/>
            <a:r>
              <a:rPr lang="es-ES" dirty="0" smtClean="0"/>
              <a:t>Alentar a los gobiernos y a los organismos reguladores a establecer políticas, leyes y normas que conduzcan a la creación y el crecimiento de las cooperativas.</a:t>
            </a:r>
          </a:p>
          <a:p>
            <a:pPr algn="just"/>
            <a:r>
              <a:rPr lang="es-ES" b="1" dirty="0" smtClean="0"/>
              <a:t>FUENTE: www.aciamericas.coop</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10</a:t>
            </a:fld>
            <a:endParaRPr lang="es-E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836640"/>
            <a:ext cx="9144000" cy="432060"/>
          </a:xfrm>
        </p:spPr>
        <p:txBody>
          <a:bodyPr>
            <a:normAutofit/>
          </a:bodyPr>
          <a:lstStyle/>
          <a:p>
            <a:pPr algn="ctr">
              <a:buNone/>
            </a:pPr>
            <a:r>
              <a:rPr lang="es-ES" sz="2000" b="1" dirty="0" smtClean="0">
                <a:latin typeface="Arial" pitchFamily="34" charset="0"/>
                <a:cs typeface="Arial" pitchFamily="34" charset="0"/>
              </a:rPr>
              <a:t>Resolución UN 64/136 </a:t>
            </a:r>
          </a:p>
        </p:txBody>
      </p:sp>
      <p:sp>
        <p:nvSpPr>
          <p:cNvPr id="4" name="3 Título"/>
          <p:cNvSpPr>
            <a:spLocks noGrp="1"/>
          </p:cNvSpPr>
          <p:nvPr>
            <p:ph type="title"/>
          </p:nvPr>
        </p:nvSpPr>
        <p:spPr>
          <a:xfrm>
            <a:off x="0" y="188550"/>
            <a:ext cx="9144000" cy="50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Autofit/>
          </a:bodyPr>
          <a:lstStyle/>
          <a:p>
            <a:r>
              <a:rPr lang="es-ES" sz="2400" b="1" dirty="0" smtClean="0">
                <a:latin typeface="Arial" pitchFamily="34" charset="0"/>
                <a:cs typeface="Arial" pitchFamily="34" charset="0"/>
              </a:rPr>
              <a:t>CELEBRACIÓN COOPERATIVISTA (antecedentes) </a:t>
            </a:r>
            <a:endParaRPr lang="es-ES" sz="2400" dirty="0"/>
          </a:p>
        </p:txBody>
      </p:sp>
      <p:sp>
        <p:nvSpPr>
          <p:cNvPr id="5" name="4 CuadroTexto"/>
          <p:cNvSpPr txBox="1"/>
          <p:nvPr/>
        </p:nvSpPr>
        <p:spPr>
          <a:xfrm>
            <a:off x="0" y="1196690"/>
            <a:ext cx="9144000" cy="5986254"/>
          </a:xfrm>
          <a:prstGeom prst="rect">
            <a:avLst/>
          </a:prstGeom>
          <a:noFill/>
        </p:spPr>
        <p:txBody>
          <a:bodyPr wrap="square" rtlCol="0">
            <a:spAutoFit/>
          </a:bodyPr>
          <a:lstStyle/>
          <a:p>
            <a:r>
              <a:rPr lang="es-ES" sz="2000" b="1" dirty="0" smtClean="0"/>
              <a:t>Planificación de las Actividades</a:t>
            </a:r>
            <a:endParaRPr lang="es-ES" sz="2000" dirty="0" smtClean="0"/>
          </a:p>
          <a:p>
            <a:pPr algn="just"/>
            <a:r>
              <a:rPr lang="es-ES" sz="1500" dirty="0" smtClean="0"/>
              <a:t>Las actividades de celebración serán definidas por las Naciones Unidas en estrecha colaboración con los miembros del Comité para la Promoción y el Progreso de las Cooperativas (COPAC) del que ACI forma parte.</a:t>
            </a:r>
          </a:p>
          <a:p>
            <a:pPr algn="just"/>
            <a:r>
              <a:rPr lang="es-ES" sz="1500" dirty="0" smtClean="0"/>
              <a:t>ACI ha establecido un Grupo de Trabajo sobre el Año Internacional de las Cooperativas cuyo objetivo es proporcionar orientación estratégica sobre la planificación y la celebración del AIC. Apoyará en la definición de objetivos estratégicos, proveerá insumos para el plan de acción de la ACI, así como para el plan de implementación de las UN y la evaluación del AIC.</a:t>
            </a:r>
          </a:p>
          <a:p>
            <a:pPr algn="just"/>
            <a:r>
              <a:rPr lang="es-ES" sz="1500" dirty="0" smtClean="0"/>
              <a:t>Los Años Internacionales son tradicionalmente celebrados a nivel nacional con actividades coordinadas por un Comité Nacional. Las ONU han contactado a sus estados miembros para invitarlos a conformar los comités nacionales. La ONU ha alentado la integración de comités nacionales integrados por todas las partes interesadas, que incluyan a las propias cooperativas pero que además sean abiertos para la participación de otras partes interesadas, como los medios de comunicación, las agencias de desarrollo, las organizaciones no gubernamentales, los sindicatos, las organizaciones empresariales y las instituciones educativas, entre otras. Los comités nacionales planifican y coordinan los eventos en sus respectivos países y presentan informes sobre las actividades planificadas a las Naciones Unidas.</a:t>
            </a:r>
          </a:p>
          <a:p>
            <a:pPr algn="just"/>
            <a:r>
              <a:rPr lang="es-ES" sz="1500" dirty="0" smtClean="0"/>
              <a:t>Algunos gobiernos ya han demostrado su interés en la celebración del AIC, informando que conformarán un comité nacional y definiendo además puntos focales a nivel del país. Las Naciones Unidas informarán próximamente sobre cómo contactar los puntos focales en cada país.</a:t>
            </a:r>
          </a:p>
          <a:p>
            <a:pPr algn="just"/>
            <a:r>
              <a:rPr lang="es-ES" sz="1500" dirty="0" smtClean="0"/>
              <a:t>A nivel internacional las Naciones Unidas y sus agencias se encuentran en la etapa de planificación sobre cómo celebrarán el AIC a través de eventos, programas, proyectos e iniciativas regionales e internacionales. ACI también está trabajando en colaboración con otros actores para identificar y organizar eventos internacionales que realcen el perfil de las cooperativas en las instituciones internacionales y que capten la atención de los medios de comunicación internacionales.</a:t>
            </a:r>
          </a:p>
          <a:p>
            <a:pPr algn="just"/>
            <a:r>
              <a:rPr lang="es-ES" sz="1500" b="1" dirty="0" smtClean="0"/>
              <a:t>FUENTE: www.aciamericas.coop</a:t>
            </a:r>
            <a:endParaRPr lang="es-ES" sz="1500"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11</a:t>
            </a:fld>
            <a:endParaRPr lang="es-E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836640"/>
            <a:ext cx="9144000" cy="432060"/>
          </a:xfrm>
        </p:spPr>
        <p:txBody>
          <a:bodyPr>
            <a:normAutofit/>
          </a:bodyPr>
          <a:lstStyle/>
          <a:p>
            <a:pPr algn="ctr">
              <a:buNone/>
            </a:pPr>
            <a:r>
              <a:rPr lang="es-ES" sz="2000" b="1" dirty="0" smtClean="0">
                <a:latin typeface="Arial" pitchFamily="34" charset="0"/>
                <a:cs typeface="Arial" pitchFamily="34" charset="0"/>
              </a:rPr>
              <a:t>UN – DESA-10/02386 </a:t>
            </a:r>
          </a:p>
        </p:txBody>
      </p:sp>
      <p:sp>
        <p:nvSpPr>
          <p:cNvPr id="4" name="3 Título"/>
          <p:cNvSpPr>
            <a:spLocks noGrp="1"/>
          </p:cNvSpPr>
          <p:nvPr>
            <p:ph type="title"/>
          </p:nvPr>
        </p:nvSpPr>
        <p:spPr>
          <a:xfrm>
            <a:off x="0" y="188550"/>
            <a:ext cx="9144000" cy="504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Autofit/>
          </a:bodyPr>
          <a:lstStyle/>
          <a:p>
            <a:r>
              <a:rPr lang="es-ES" sz="2400" b="1" dirty="0" smtClean="0">
                <a:latin typeface="Arial" pitchFamily="34" charset="0"/>
                <a:cs typeface="Arial" pitchFamily="34" charset="0"/>
              </a:rPr>
              <a:t>CELEBRACIÓN COOPERATIVISTA (antecedentes) </a:t>
            </a:r>
            <a:endParaRPr lang="es-ES" sz="2400" dirty="0"/>
          </a:p>
        </p:txBody>
      </p:sp>
      <p:sp>
        <p:nvSpPr>
          <p:cNvPr id="6" name="5 CuadroTexto"/>
          <p:cNvSpPr txBox="1"/>
          <p:nvPr/>
        </p:nvSpPr>
        <p:spPr>
          <a:xfrm>
            <a:off x="0" y="1268700"/>
            <a:ext cx="8964610" cy="6001643"/>
          </a:xfrm>
          <a:prstGeom prst="rect">
            <a:avLst/>
          </a:prstGeom>
          <a:noFill/>
        </p:spPr>
        <p:txBody>
          <a:bodyPr wrap="square" rtlCol="0">
            <a:spAutoFit/>
          </a:bodyPr>
          <a:lstStyle/>
          <a:p>
            <a:pPr algn="just"/>
            <a:r>
              <a:rPr lang="es-ES" sz="1500" dirty="0" smtClean="0"/>
              <a:t>La Secretaría de las Naciones Unidas saluda atentamente a las Misiones Permanentes ante las Naciones Unidas y tiene el honor de referirse a la resolución 64/136 de la Asamblea General relativa a las cooperativas en el desarrollo social, en la que se proclama el año 2012 Año Internacional de las Cooperativas. Se puede consultar una copia de dicha resolución en http:// </a:t>
            </a:r>
            <a:r>
              <a:rPr lang="es-ES" sz="1500" u="sng" dirty="0" smtClean="0">
                <a:hlinkClick r:id="rId2"/>
              </a:rPr>
              <a:t>www.un.org/esa/socdev/unga-resolutions.html</a:t>
            </a:r>
            <a:r>
              <a:rPr lang="es-ES" sz="1500" dirty="0" smtClean="0"/>
              <a:t>.</a:t>
            </a:r>
          </a:p>
          <a:p>
            <a:pPr algn="just"/>
            <a:r>
              <a:rPr lang="es-ES" sz="1500" dirty="0" smtClean="0"/>
              <a:t> En el párrafo 3 de la parte dispositiva de la resolución se alienta a todos los Estados Miembros, así como a las Naciones Unidas y a todos los demás interesados pertinentes, a que aprovechen el Año Internacional de las Cooperativas para promover las cooperativas y aumentar la conciencia sobre su contribución al desarrollo económico y social.</a:t>
            </a:r>
          </a:p>
          <a:p>
            <a:pPr algn="just"/>
            <a:r>
              <a:rPr lang="es-ES" sz="1500" dirty="0" smtClean="0"/>
              <a:t> En la resolución 1980/67 relativa a las directrices para futuros años internacionales, el Consejo Económico y Social alienta a los gobiernos a que formen comités nacionales u otros mecanismos para la preparación, la dirección y la realización de actividades complementarias de los años internacionales en el plano nacional (párrafo 19)</a:t>
            </a:r>
          </a:p>
          <a:p>
            <a:pPr algn="just"/>
            <a:r>
              <a:rPr lang="es-ES" sz="1500" dirty="0" smtClean="0"/>
              <a:t> Por consiguiente, la Secretaría invita a los gobiernos a que establezcan un comité nacional junto con todos los interesados pertinentes, en particular las cooperativas y los organismos de las Naciones Unidas, a fin de coordinar las actividades de preparación y celebración del Año Internacional de las Cooperativas en el plano nacional. A este respecto, se invita a los gobiernos a que nombren un coordinador nacional  para el Año Internacional.</a:t>
            </a:r>
          </a:p>
          <a:p>
            <a:pPr algn="just"/>
            <a:r>
              <a:rPr lang="es-ES" sz="1500" dirty="0" smtClean="0"/>
              <a:t> La Secretaría agradecería a las misiones permanentes que le comunicaran, a más tardar el 1° de junio de 2010, el nombre y los datos de contacto del coordinador nacional y los planes de su Gobierno para establecer y un comité nacional. Las misiones permanentes pueden proporcionar dicha información directamente a la Sra. </a:t>
            </a:r>
            <a:r>
              <a:rPr lang="es-ES" sz="1500" dirty="0" err="1" smtClean="0"/>
              <a:t>Felice</a:t>
            </a:r>
            <a:r>
              <a:rPr lang="es-ES" sz="1500" dirty="0" smtClean="0"/>
              <a:t> Llamas, División de Política Social y Desarrollo Social, Departamento de Asuntos Económicos y Sociales, oficina DC2-1348, </a:t>
            </a:r>
            <a:r>
              <a:rPr lang="es-ES" sz="1500" dirty="0" err="1" smtClean="0"/>
              <a:t>Two</a:t>
            </a:r>
            <a:r>
              <a:rPr lang="es-ES" sz="1500" dirty="0" smtClean="0"/>
              <a:t> </a:t>
            </a:r>
            <a:r>
              <a:rPr lang="es-ES" sz="1500" dirty="0" err="1" smtClean="0"/>
              <a:t>United</a:t>
            </a:r>
            <a:r>
              <a:rPr lang="es-ES" sz="1500" dirty="0" smtClean="0"/>
              <a:t> </a:t>
            </a:r>
            <a:r>
              <a:rPr lang="es-ES" sz="1500" dirty="0" err="1" smtClean="0"/>
              <a:t>Nations</a:t>
            </a:r>
            <a:r>
              <a:rPr lang="es-ES" sz="1500" dirty="0" smtClean="0"/>
              <a:t> Plaza, New York, NY 10017, teléfono (+1-212) 9632924, fax: (+1-212) 963-0111, correo electrónico: llamas@un.org.</a:t>
            </a:r>
          </a:p>
          <a:p>
            <a:r>
              <a:rPr lang="es-ES" b="1" dirty="0" smtClean="0"/>
              <a:t> </a:t>
            </a:r>
            <a:endParaRPr lang="es-ES" dirty="0" smtClean="0"/>
          </a:p>
          <a:p>
            <a:r>
              <a:rPr lang="es-ES" b="1" dirty="0" smtClean="0"/>
              <a:t> </a:t>
            </a:r>
            <a:endParaRPr lang="es-ES" dirty="0" smtClean="0"/>
          </a:p>
          <a:p>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12</a:t>
            </a:fld>
            <a:endParaRPr lang="es-E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260560"/>
            <a:ext cx="9144000" cy="43206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RELACIONAMIENTO</a:t>
            </a:r>
            <a:r>
              <a:rPr lang="es-ES" dirty="0" smtClean="0"/>
              <a:t/>
            </a:r>
            <a:br>
              <a:rPr lang="es-ES" dirty="0" smtClean="0"/>
            </a:br>
            <a:endParaRPr lang="es-ES" dirty="0"/>
          </a:p>
        </p:txBody>
      </p:sp>
      <p:sp>
        <p:nvSpPr>
          <p:cNvPr id="3" name="2 Marcador de contenido"/>
          <p:cNvSpPr>
            <a:spLocks noGrp="1"/>
          </p:cNvSpPr>
          <p:nvPr>
            <p:ph idx="1"/>
          </p:nvPr>
        </p:nvSpPr>
        <p:spPr>
          <a:xfrm>
            <a:off x="179390" y="1052670"/>
            <a:ext cx="8964610" cy="5472760"/>
          </a:xfrm>
        </p:spPr>
        <p:txBody>
          <a:bodyPr>
            <a:noAutofit/>
          </a:bodyPr>
          <a:lstStyle/>
          <a:p>
            <a:pPr>
              <a:buNone/>
            </a:pPr>
            <a:r>
              <a:rPr lang="es-ES" sz="1800" b="1" dirty="0" smtClean="0">
                <a:latin typeface="+mj-lt"/>
                <a:cs typeface="Arial" pitchFamily="34" charset="0"/>
              </a:rPr>
              <a:t>+ COOPERATIVAS</a:t>
            </a:r>
            <a:endParaRPr lang="es-ES" sz="1800" dirty="0" smtClean="0">
              <a:latin typeface="+mj-lt"/>
              <a:cs typeface="Arial" pitchFamily="34" charset="0"/>
            </a:endParaRPr>
          </a:p>
          <a:p>
            <a:pPr>
              <a:buNone/>
            </a:pPr>
            <a:r>
              <a:rPr lang="es-ES" sz="1800" b="1" dirty="0" smtClean="0">
                <a:latin typeface="+mj-lt"/>
                <a:cs typeface="Arial" pitchFamily="34" charset="0"/>
              </a:rPr>
              <a:t>	</a:t>
            </a:r>
            <a:r>
              <a:rPr lang="es-ES" sz="1800" dirty="0" smtClean="0">
                <a:latin typeface="+mj-lt"/>
                <a:cs typeface="Arial" pitchFamily="34" charset="0"/>
              </a:rPr>
              <a:t>(República Argentina)</a:t>
            </a:r>
            <a:r>
              <a:rPr lang="es-ES" sz="1800" b="1" dirty="0" smtClean="0">
                <a:latin typeface="+mj-lt"/>
                <a:cs typeface="Arial" pitchFamily="34" charset="0"/>
              </a:rPr>
              <a:t> </a:t>
            </a:r>
            <a:endParaRPr lang="es-ES" sz="1800" dirty="0" smtClean="0">
              <a:latin typeface="+mj-lt"/>
              <a:cs typeface="Arial" pitchFamily="34" charset="0"/>
            </a:endParaRPr>
          </a:p>
          <a:p>
            <a:pPr>
              <a:buNone/>
            </a:pPr>
            <a:r>
              <a:rPr lang="es-ES" sz="1800" b="1" dirty="0" smtClean="0">
                <a:latin typeface="+mj-lt"/>
                <a:cs typeface="Arial" pitchFamily="34" charset="0"/>
              </a:rPr>
              <a:t>+ INSTITUTOS PROMOTORES Y/O RECTORES	</a:t>
            </a:r>
          </a:p>
          <a:p>
            <a:pPr>
              <a:buNone/>
            </a:pPr>
            <a:r>
              <a:rPr lang="es-ES" sz="1800" b="1" dirty="0" smtClean="0">
                <a:latin typeface="+mj-lt"/>
                <a:cs typeface="Arial" pitchFamily="34" charset="0"/>
              </a:rPr>
              <a:t> 	</a:t>
            </a:r>
            <a:r>
              <a:rPr lang="es-ES" sz="1800" dirty="0" smtClean="0">
                <a:latin typeface="+mj-lt"/>
                <a:cs typeface="Arial" pitchFamily="34" charset="0"/>
              </a:rPr>
              <a:t>(Ámbito Provincial, Regional o Nacional)</a:t>
            </a:r>
            <a:r>
              <a:rPr lang="es-ES" sz="1800" b="1" dirty="0" smtClean="0">
                <a:latin typeface="+mj-lt"/>
                <a:cs typeface="Arial" pitchFamily="34" charset="0"/>
              </a:rPr>
              <a:t> </a:t>
            </a:r>
            <a:endParaRPr lang="es-ES" sz="1800" dirty="0" smtClean="0">
              <a:latin typeface="+mj-lt"/>
              <a:cs typeface="Arial" pitchFamily="34" charset="0"/>
            </a:endParaRPr>
          </a:p>
          <a:p>
            <a:pPr>
              <a:buNone/>
            </a:pPr>
            <a:r>
              <a:rPr lang="es-ES" sz="1800" b="1" dirty="0" smtClean="0">
                <a:latin typeface="+mj-lt"/>
                <a:cs typeface="Arial" pitchFamily="34" charset="0"/>
              </a:rPr>
              <a:t>+ FEDERACIONES, CONFEDERACIONES			</a:t>
            </a:r>
          </a:p>
          <a:p>
            <a:pPr>
              <a:buNone/>
            </a:pPr>
            <a:r>
              <a:rPr lang="es-ES" sz="1800" dirty="0" smtClean="0">
                <a:latin typeface="+mj-lt"/>
                <a:cs typeface="Arial" pitchFamily="34" charset="0"/>
              </a:rPr>
              <a:t>	(Nacionales e Internacionales)</a:t>
            </a:r>
            <a:r>
              <a:rPr lang="es-ES" sz="1800" b="1" dirty="0" smtClean="0">
                <a:latin typeface="+mj-lt"/>
                <a:cs typeface="Arial" pitchFamily="34" charset="0"/>
              </a:rPr>
              <a:t> </a:t>
            </a:r>
            <a:endParaRPr lang="es-ES" sz="1800" dirty="0" smtClean="0">
              <a:latin typeface="+mj-lt"/>
              <a:cs typeface="Arial" pitchFamily="34" charset="0"/>
            </a:endParaRPr>
          </a:p>
          <a:p>
            <a:pPr>
              <a:buNone/>
            </a:pPr>
            <a:r>
              <a:rPr lang="es-ES" sz="1800" b="1" dirty="0" smtClean="0">
                <a:latin typeface="+mj-lt"/>
                <a:cs typeface="Arial" pitchFamily="34" charset="0"/>
              </a:rPr>
              <a:t>+ INSTITUCIONES REPRESENTATIVAS DEL SECTOR</a:t>
            </a:r>
            <a:endParaRPr lang="es-ES" sz="1800" dirty="0" smtClean="0">
              <a:latin typeface="+mj-lt"/>
              <a:cs typeface="Arial" pitchFamily="34" charset="0"/>
            </a:endParaRPr>
          </a:p>
          <a:p>
            <a:pPr>
              <a:buNone/>
            </a:pPr>
            <a:r>
              <a:rPr lang="es-ES" sz="1800" b="1" dirty="0" smtClean="0">
                <a:latin typeface="+mj-lt"/>
                <a:cs typeface="Arial" pitchFamily="34" charset="0"/>
              </a:rPr>
              <a:t>	</a:t>
            </a:r>
            <a:r>
              <a:rPr lang="es-ES" sz="1800" dirty="0" smtClean="0">
                <a:latin typeface="+mj-lt"/>
                <a:cs typeface="Arial" pitchFamily="34" charset="0"/>
              </a:rPr>
              <a:t>(Regionales o Continentales) </a:t>
            </a:r>
          </a:p>
          <a:p>
            <a:pPr>
              <a:buNone/>
            </a:pPr>
            <a:r>
              <a:rPr lang="es-ES" sz="1800" b="1" dirty="0" smtClean="0">
                <a:latin typeface="+mj-lt"/>
                <a:cs typeface="Arial" pitchFamily="34" charset="0"/>
              </a:rPr>
              <a:t>+ GOBIERNOS EJECUTIVOS O LEGISLATIVOS</a:t>
            </a:r>
            <a:endParaRPr lang="es-ES" sz="1800" dirty="0" smtClean="0">
              <a:latin typeface="+mj-lt"/>
              <a:cs typeface="Arial" pitchFamily="34" charset="0"/>
            </a:endParaRPr>
          </a:p>
          <a:p>
            <a:pPr>
              <a:buNone/>
            </a:pPr>
            <a:r>
              <a:rPr lang="es-ES" sz="1800" dirty="0" smtClean="0">
                <a:latin typeface="+mj-lt"/>
                <a:cs typeface="Arial" pitchFamily="34" charset="0"/>
              </a:rPr>
              <a:t>	(Local, Provincial, Regional, Nacional)</a:t>
            </a:r>
            <a:r>
              <a:rPr lang="es-ES" sz="1800" b="1" dirty="0" smtClean="0">
                <a:latin typeface="+mj-lt"/>
                <a:cs typeface="Arial" pitchFamily="34" charset="0"/>
              </a:rPr>
              <a:t> </a:t>
            </a:r>
            <a:endParaRPr lang="es-ES" sz="1800" dirty="0" smtClean="0">
              <a:latin typeface="+mj-lt"/>
              <a:cs typeface="Arial" pitchFamily="34" charset="0"/>
            </a:endParaRPr>
          </a:p>
          <a:p>
            <a:pPr>
              <a:buNone/>
            </a:pPr>
            <a:r>
              <a:rPr lang="es-ES" sz="1800" b="1" dirty="0" smtClean="0">
                <a:latin typeface="+mj-lt"/>
                <a:cs typeface="Arial" pitchFamily="34" charset="0"/>
              </a:rPr>
              <a:t>+ ORGANISMOS  GUBERNAMENTALES INTERNACIONALES</a:t>
            </a:r>
            <a:endParaRPr lang="es-ES" sz="1800" dirty="0" smtClean="0">
              <a:latin typeface="+mj-lt"/>
              <a:cs typeface="Arial" pitchFamily="34" charset="0"/>
            </a:endParaRPr>
          </a:p>
          <a:p>
            <a:pPr>
              <a:buNone/>
            </a:pPr>
            <a:r>
              <a:rPr lang="es-ES" sz="1800" b="1" dirty="0" smtClean="0">
                <a:latin typeface="+mj-lt"/>
                <a:cs typeface="Arial" pitchFamily="34" charset="0"/>
              </a:rPr>
              <a:t>	</a:t>
            </a:r>
            <a:r>
              <a:rPr lang="es-ES" sz="1800" dirty="0" smtClean="0">
                <a:latin typeface="+mj-lt"/>
                <a:cs typeface="Arial" pitchFamily="34" charset="0"/>
              </a:rPr>
              <a:t>(OEI - OEA – ONU – Regionales de América Latina y Europa) </a:t>
            </a:r>
            <a:r>
              <a:rPr lang="es-ES" sz="1800" b="1" dirty="0" smtClean="0">
                <a:latin typeface="+mj-lt"/>
                <a:cs typeface="Arial" pitchFamily="34" charset="0"/>
              </a:rPr>
              <a:t>		</a:t>
            </a:r>
          </a:p>
          <a:p>
            <a:pPr>
              <a:buNone/>
            </a:pPr>
            <a:r>
              <a:rPr lang="es-ES" sz="1800" b="1" dirty="0" smtClean="0">
                <a:latin typeface="+mj-lt"/>
                <a:cs typeface="Arial" pitchFamily="34" charset="0"/>
              </a:rPr>
              <a:t>+ RED DE UNIVERSIDADES ESPECIALIZADAS, PÚBLICAS O PRIVADAS</a:t>
            </a:r>
            <a:endParaRPr lang="es-ES" sz="1800" dirty="0" smtClean="0">
              <a:latin typeface="+mj-lt"/>
              <a:cs typeface="Arial" pitchFamily="34" charset="0"/>
            </a:endParaRPr>
          </a:p>
          <a:p>
            <a:pPr>
              <a:buNone/>
            </a:pPr>
            <a:r>
              <a:rPr lang="es-ES" sz="1800" b="1" dirty="0" smtClean="0">
                <a:latin typeface="+mj-lt"/>
                <a:cs typeface="Arial" pitchFamily="34" charset="0"/>
              </a:rPr>
              <a:t>	</a:t>
            </a:r>
            <a:r>
              <a:rPr lang="es-ES" sz="1800" dirty="0" smtClean="0">
                <a:latin typeface="+mj-lt"/>
                <a:cs typeface="Arial" pitchFamily="34" charset="0"/>
              </a:rPr>
              <a:t>(Nacionales e Internacionales)</a:t>
            </a:r>
            <a:endParaRPr lang="es-ES" sz="1800" dirty="0">
              <a:latin typeface="+mj-lt"/>
              <a:cs typeface="Arial" pitchFamily="34" charset="0"/>
            </a:endParaRPr>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13</a:t>
            </a:fld>
            <a:endParaRPr lang="es-E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4045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417982"/>
          </a:xfrm>
        </p:spPr>
        <p:txBody>
          <a:bodyPr>
            <a:noAutofit/>
          </a:bodyPr>
          <a:lstStyle/>
          <a:p>
            <a:r>
              <a:rPr lang="es-ES" sz="2400" b="1" dirty="0" smtClean="0">
                <a:latin typeface="Arial" pitchFamily="34" charset="0"/>
                <a:cs typeface="Arial" pitchFamily="34" charset="0"/>
              </a:rPr>
              <a:t>PROPUESTA DE TRABAJO</a:t>
            </a:r>
            <a:endParaRPr lang="es-ES" sz="2400" dirty="0">
              <a:latin typeface="Arial" pitchFamily="34" charset="0"/>
              <a:cs typeface="Arial" pitchFamily="34" charset="0"/>
            </a:endParaRPr>
          </a:p>
        </p:txBody>
      </p:sp>
      <p:sp>
        <p:nvSpPr>
          <p:cNvPr id="3" name="2 Marcador de contenido"/>
          <p:cNvSpPr>
            <a:spLocks noGrp="1"/>
          </p:cNvSpPr>
          <p:nvPr>
            <p:ph idx="1"/>
          </p:nvPr>
        </p:nvSpPr>
        <p:spPr>
          <a:xfrm>
            <a:off x="0" y="692620"/>
            <a:ext cx="9144000" cy="504070"/>
          </a:xfrm>
        </p:spPr>
        <p:txBody>
          <a:bodyPr>
            <a:normAutofit/>
          </a:bodyPr>
          <a:lstStyle/>
          <a:p>
            <a:pPr algn="ctr">
              <a:buNone/>
            </a:pPr>
            <a:r>
              <a:rPr lang="es-ES" sz="2000" b="1" dirty="0" smtClean="0">
                <a:latin typeface="Arial" pitchFamily="34" charset="0"/>
                <a:cs typeface="Arial" pitchFamily="34" charset="0"/>
              </a:rPr>
              <a:t>BASADA EN EL ACCIONAR DE NUESTRAS ASOCIADAS</a:t>
            </a:r>
            <a:endParaRPr lang="es-ES" sz="2000" dirty="0"/>
          </a:p>
        </p:txBody>
      </p:sp>
      <p:sp>
        <p:nvSpPr>
          <p:cNvPr id="4" name="3 CuadroTexto"/>
          <p:cNvSpPr txBox="1"/>
          <p:nvPr/>
        </p:nvSpPr>
        <p:spPr>
          <a:xfrm>
            <a:off x="179390" y="1225689"/>
            <a:ext cx="8641200" cy="5632311"/>
          </a:xfrm>
          <a:prstGeom prst="rect">
            <a:avLst/>
          </a:prstGeom>
          <a:noFill/>
        </p:spPr>
        <p:txBody>
          <a:bodyPr wrap="square" rtlCol="0">
            <a:spAutoFit/>
          </a:bodyPr>
          <a:lstStyle/>
          <a:p>
            <a:pPr algn="just"/>
            <a:r>
              <a:rPr lang="es-ES" b="1" dirty="0" smtClean="0"/>
              <a:t>INVESTIGACIÓN:</a:t>
            </a:r>
            <a:endParaRPr lang="es-ES" dirty="0" smtClean="0"/>
          </a:p>
          <a:p>
            <a:pPr algn="just"/>
            <a:r>
              <a:rPr lang="es-ES" dirty="0" smtClean="0"/>
              <a:t>Mediante la implementación de éste programa, lograremos contextualizar cómo las entidades asociativas, nucleadas en Casa Cooperativa, han impulsado el  progreso de sus asociados y el valor e importancia que éstos le atribuyen a su entidad; así como también el desarrollo que trasmiten a la Comunidad en su zona de actuación, lo cual nos permitirá identificar cuales son las posibilidades de proyección y alianzas del esquema asociativo de Sunchales y la región de influencia.</a:t>
            </a:r>
          </a:p>
          <a:p>
            <a:pPr algn="just"/>
            <a:endParaRPr lang="es-ES" dirty="0" smtClean="0"/>
          </a:p>
          <a:p>
            <a:pPr algn="just"/>
            <a:r>
              <a:rPr lang="es-ES" b="1" dirty="0" smtClean="0"/>
              <a:t>ANÁLISIS:</a:t>
            </a:r>
            <a:endParaRPr lang="es-ES" dirty="0" smtClean="0"/>
          </a:p>
          <a:p>
            <a:pPr algn="just"/>
            <a:r>
              <a:rPr lang="es-ES" dirty="0" smtClean="0"/>
              <a:t>Una vez recolectada la información se procederá al análisis de la misma; para garantizar  la objetividad de los resultados, tendremos en cuenta los siguientes criterios:</a:t>
            </a:r>
          </a:p>
          <a:p>
            <a:pPr lvl="0" algn="just"/>
            <a:r>
              <a:rPr lang="es-ES" dirty="0" smtClean="0"/>
              <a:t> Identificación y elaboración de categorías de indicadores.</a:t>
            </a:r>
          </a:p>
          <a:p>
            <a:pPr lvl="0" algn="just"/>
            <a:r>
              <a:rPr lang="es-ES" dirty="0" smtClean="0"/>
              <a:t>Elaboración de tablas de análisis.</a:t>
            </a:r>
          </a:p>
          <a:p>
            <a:pPr lvl="0" algn="just"/>
            <a:endParaRPr lang="es-ES" dirty="0" smtClean="0"/>
          </a:p>
          <a:p>
            <a:pPr algn="just"/>
            <a:r>
              <a:rPr lang="es-ES" b="1" dirty="0" smtClean="0"/>
              <a:t>CONCLUSIÓN:</a:t>
            </a:r>
            <a:endParaRPr lang="es-ES" dirty="0" smtClean="0"/>
          </a:p>
          <a:p>
            <a:pPr algn="just"/>
            <a:r>
              <a:rPr lang="es-ES" dirty="0" smtClean="0"/>
              <a:t>Finalizada la etapa de análisis se procederá a la elaboración de conclusiones y redacción del informe final, en el cual se contemplará las particularidades de cada entidad, reflejándose las </a:t>
            </a:r>
            <a:r>
              <a:rPr lang="es-ES" smtClean="0"/>
              <a:t>características individuales </a:t>
            </a:r>
            <a:r>
              <a:rPr lang="es-ES" dirty="0" smtClean="0"/>
              <a:t>y sus actividades asociativas, impulsoras del crecimiento y desarrollo local. </a:t>
            </a:r>
            <a:r>
              <a:rPr lang="es-ES" b="1" dirty="0" smtClean="0"/>
              <a:t> </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14</a:t>
            </a:fld>
            <a:endParaRPr lang="es-E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5760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43206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AREAS DE TRABAJO</a:t>
            </a:r>
            <a:r>
              <a:rPr lang="es-ES" sz="2700" dirty="0" smtClean="0">
                <a:latin typeface="Arial" pitchFamily="34" charset="0"/>
                <a:cs typeface="Arial" pitchFamily="34" charset="0"/>
              </a:rPr>
              <a:t/>
            </a:r>
            <a:br>
              <a:rPr lang="es-ES" sz="2700" dirty="0" smtClean="0">
                <a:latin typeface="Arial" pitchFamily="34" charset="0"/>
                <a:cs typeface="Arial" pitchFamily="34" charset="0"/>
              </a:rPr>
            </a:br>
            <a:endParaRPr lang="es-ES" sz="2700" dirty="0">
              <a:latin typeface="Arial" pitchFamily="34" charset="0"/>
              <a:cs typeface="Arial" pitchFamily="34" charset="0"/>
            </a:endParaRPr>
          </a:p>
        </p:txBody>
      </p:sp>
      <p:sp>
        <p:nvSpPr>
          <p:cNvPr id="3" name="2 Marcador de contenido"/>
          <p:cNvSpPr>
            <a:spLocks noGrp="1"/>
          </p:cNvSpPr>
          <p:nvPr>
            <p:ph idx="1"/>
          </p:nvPr>
        </p:nvSpPr>
        <p:spPr>
          <a:xfrm>
            <a:off x="179390" y="1556740"/>
            <a:ext cx="8785220" cy="4525963"/>
          </a:xfrm>
        </p:spPr>
        <p:txBody>
          <a:bodyPr>
            <a:normAutofit fontScale="55000" lnSpcReduction="20000"/>
          </a:bodyPr>
          <a:lstStyle/>
          <a:p>
            <a:pPr algn="just">
              <a:buNone/>
            </a:pPr>
            <a:r>
              <a:rPr lang="es-ES" b="1" dirty="0" smtClean="0"/>
              <a:t>+ DATOS IDENTIFICATORIOS DE LA ENTIDAD</a:t>
            </a:r>
          </a:p>
          <a:p>
            <a:pPr algn="just">
              <a:buNone/>
            </a:pPr>
            <a:r>
              <a:rPr lang="es-ES" dirty="0" smtClean="0"/>
              <a:t>Según Formulario Tipo</a:t>
            </a:r>
          </a:p>
          <a:p>
            <a:pPr algn="just">
              <a:buNone/>
            </a:pPr>
            <a:r>
              <a:rPr lang="es-ES" dirty="0" smtClean="0"/>
              <a:t> </a:t>
            </a:r>
          </a:p>
          <a:p>
            <a:pPr algn="just">
              <a:buNone/>
            </a:pPr>
            <a:r>
              <a:rPr lang="es-ES" b="1" dirty="0" smtClean="0"/>
              <a:t>+ SINTESIS DE LAS ACTIVIDADES QUE REALIZA</a:t>
            </a:r>
          </a:p>
          <a:p>
            <a:pPr algn="just">
              <a:buNone/>
            </a:pPr>
            <a:r>
              <a:rPr lang="es-ES" dirty="0" smtClean="0"/>
              <a:t>La síntesis debe enfocarse en el  Rubro principal, agregando escuetos comentarios sobre</a:t>
            </a:r>
          </a:p>
          <a:p>
            <a:pPr algn="just">
              <a:buNone/>
            </a:pPr>
            <a:r>
              <a:rPr lang="es-ES" dirty="0" smtClean="0"/>
              <a:t>los Rubros secundarios.</a:t>
            </a:r>
          </a:p>
          <a:p>
            <a:pPr algn="just">
              <a:buNone/>
            </a:pPr>
            <a:endParaRPr lang="es-ES" dirty="0" smtClean="0"/>
          </a:p>
          <a:p>
            <a:pPr algn="just">
              <a:buNone/>
            </a:pPr>
            <a:r>
              <a:rPr lang="es-ES" b="1" dirty="0" smtClean="0"/>
              <a:t>+ QUE SIGNIFICA PARA SUS ASOCIADOS</a:t>
            </a:r>
          </a:p>
          <a:p>
            <a:pPr algn="just">
              <a:buNone/>
            </a:pPr>
            <a:r>
              <a:rPr lang="es-ES" dirty="0" smtClean="0"/>
              <a:t>Detectar lo que la Entidad representa para sus Asociados y el valor e importancia</a:t>
            </a:r>
          </a:p>
          <a:p>
            <a:pPr algn="just">
              <a:buNone/>
            </a:pPr>
            <a:r>
              <a:rPr lang="es-ES" dirty="0" smtClean="0"/>
              <a:t>que ellos le atribuyen, a su vez, de qué manera les facilita su desarrollo.</a:t>
            </a:r>
          </a:p>
          <a:p>
            <a:pPr algn="just">
              <a:buNone/>
            </a:pPr>
            <a:r>
              <a:rPr lang="es-ES" dirty="0" smtClean="0"/>
              <a:t> </a:t>
            </a:r>
          </a:p>
          <a:p>
            <a:pPr algn="just">
              <a:buNone/>
            </a:pPr>
            <a:r>
              <a:rPr lang="es-ES" b="1" dirty="0" smtClean="0"/>
              <a:t>+ QUE REPRESENTA EN LA COMUNIDAD/SOCIEDAD DONDE ACTUA</a:t>
            </a:r>
          </a:p>
          <a:p>
            <a:pPr algn="just">
              <a:buNone/>
            </a:pPr>
            <a:r>
              <a:rPr lang="es-ES" dirty="0" smtClean="0"/>
              <a:t>Determinar el grado de reconocimiento que la Entidad ha logrado de parte de la</a:t>
            </a:r>
          </a:p>
          <a:p>
            <a:pPr algn="just">
              <a:buNone/>
            </a:pPr>
            <a:r>
              <a:rPr lang="es-ES" dirty="0" smtClean="0"/>
              <a:t>Sociedad en la cual se encuentra inmersa, por sus acciones, que directa o </a:t>
            </a:r>
          </a:p>
          <a:p>
            <a:pPr algn="just">
              <a:buNone/>
            </a:pPr>
            <a:r>
              <a:rPr lang="es-ES" dirty="0" smtClean="0"/>
              <a:t>indirectamente benefician a esa comunidad.</a:t>
            </a:r>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15</a:t>
            </a:fld>
            <a:endParaRPr lang="es-E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260560"/>
            <a:ext cx="9144000" cy="43206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AREAS DE TRABAJO (continuación)</a:t>
            </a:r>
            <a:r>
              <a:rPr lang="es-ES" dirty="0" smtClean="0"/>
              <a:t/>
            </a:r>
            <a:br>
              <a:rPr lang="es-ES" dirty="0" smtClean="0"/>
            </a:br>
            <a:endParaRPr lang="es-ES" dirty="0"/>
          </a:p>
        </p:txBody>
      </p:sp>
      <p:sp>
        <p:nvSpPr>
          <p:cNvPr id="3" name="2 Marcador de contenido"/>
          <p:cNvSpPr>
            <a:spLocks noGrp="1"/>
          </p:cNvSpPr>
          <p:nvPr>
            <p:ph idx="1"/>
          </p:nvPr>
        </p:nvSpPr>
        <p:spPr>
          <a:xfrm>
            <a:off x="0" y="1124680"/>
            <a:ext cx="9144000" cy="5184720"/>
          </a:xfrm>
        </p:spPr>
        <p:txBody>
          <a:bodyPr>
            <a:normAutofit fontScale="55000" lnSpcReduction="20000"/>
          </a:bodyPr>
          <a:lstStyle/>
          <a:p>
            <a:pPr>
              <a:buNone/>
            </a:pPr>
            <a:endParaRPr lang="es-ES" b="1" dirty="0" smtClean="0">
              <a:latin typeface="Arial" pitchFamily="34" charset="0"/>
              <a:cs typeface="Arial" pitchFamily="34" charset="0"/>
            </a:endParaRPr>
          </a:p>
          <a:p>
            <a:pPr algn="just">
              <a:buNone/>
            </a:pPr>
            <a:r>
              <a:rPr lang="es-ES" b="1" dirty="0" smtClean="0">
                <a:latin typeface="Arial" pitchFamily="34" charset="0"/>
                <a:cs typeface="Arial" pitchFamily="34" charset="0"/>
              </a:rPr>
              <a:t>+ </a:t>
            </a:r>
            <a:r>
              <a:rPr lang="es-ES" b="1" dirty="0" smtClean="0">
                <a:latin typeface="+mj-lt"/>
                <a:cs typeface="Arial" pitchFamily="34" charset="0"/>
              </a:rPr>
              <a:t>TEMA ESPECÍFICO SOBRE EL QUE HACER COTIDIANO</a:t>
            </a:r>
          </a:p>
          <a:p>
            <a:pPr algn="just">
              <a:buNone/>
            </a:pPr>
            <a:r>
              <a:rPr lang="es-ES" dirty="0" smtClean="0">
                <a:latin typeface="+mj-lt"/>
                <a:cs typeface="Arial" pitchFamily="34" charset="0"/>
              </a:rPr>
              <a:t>De ser posible, basándose en un producto que puede o no tener desarrollo</a:t>
            </a:r>
          </a:p>
          <a:p>
            <a:pPr algn="just">
              <a:buNone/>
            </a:pPr>
            <a:r>
              <a:rPr lang="es-ES" dirty="0" smtClean="0">
                <a:latin typeface="+mj-lt"/>
                <a:cs typeface="Arial" pitchFamily="34" charset="0"/>
              </a:rPr>
              <a:t>tecnológico, pero que beneficie o haga al bienestar del consumidor.</a:t>
            </a:r>
          </a:p>
          <a:p>
            <a:pPr algn="just">
              <a:buNone/>
            </a:pPr>
            <a:r>
              <a:rPr lang="es-ES" dirty="0" smtClean="0">
                <a:latin typeface="+mj-lt"/>
                <a:cs typeface="Arial" pitchFamily="34" charset="0"/>
              </a:rPr>
              <a:t> </a:t>
            </a:r>
          </a:p>
          <a:p>
            <a:pPr algn="just">
              <a:buNone/>
            </a:pPr>
            <a:r>
              <a:rPr lang="es-ES" b="1" dirty="0" smtClean="0">
                <a:latin typeface="+mj-lt"/>
                <a:cs typeface="Arial" pitchFamily="34" charset="0"/>
              </a:rPr>
              <a:t>+ INSERCION ALCANZADA MEDIANTE SU ACCIONAR EMPRESARIO </a:t>
            </a:r>
          </a:p>
          <a:p>
            <a:pPr algn="just">
              <a:buNone/>
            </a:pPr>
            <a:r>
              <a:rPr lang="es-ES" dirty="0" smtClean="0">
                <a:latin typeface="+mj-lt"/>
                <a:cs typeface="Arial" pitchFamily="34" charset="0"/>
              </a:rPr>
              <a:t>Local, Zonal, Regional, Nacional, Internacional</a:t>
            </a:r>
          </a:p>
          <a:p>
            <a:pPr algn="just">
              <a:buNone/>
            </a:pPr>
            <a:r>
              <a:rPr lang="es-ES" dirty="0" smtClean="0">
                <a:latin typeface="+mj-lt"/>
                <a:cs typeface="Arial" pitchFamily="34" charset="0"/>
              </a:rPr>
              <a:t>		</a:t>
            </a:r>
          </a:p>
          <a:p>
            <a:pPr algn="just">
              <a:buNone/>
            </a:pPr>
            <a:r>
              <a:rPr lang="es-ES" b="1" dirty="0" smtClean="0">
                <a:latin typeface="+mj-lt"/>
                <a:cs typeface="Arial" pitchFamily="34" charset="0"/>
              </a:rPr>
              <a:t>+ ACTOS, PROGRAMAS DE RSE, BALANCE SOCIAL</a:t>
            </a:r>
          </a:p>
          <a:p>
            <a:pPr algn="just">
              <a:buNone/>
            </a:pPr>
            <a:r>
              <a:rPr lang="es-ES" dirty="0" smtClean="0">
                <a:latin typeface="+mj-lt"/>
                <a:cs typeface="Arial" pitchFamily="34" charset="0"/>
              </a:rPr>
              <a:t>Emisión de Reportes, Informe de Sostenibilidad, Balance Social.</a:t>
            </a:r>
          </a:p>
          <a:p>
            <a:pPr algn="just">
              <a:buNone/>
            </a:pPr>
            <a:r>
              <a:rPr lang="es-ES" dirty="0" smtClean="0">
                <a:latin typeface="+mj-lt"/>
                <a:cs typeface="Arial" pitchFamily="34" charset="0"/>
              </a:rPr>
              <a:t>En los casos que no elaboran un compendio, enumerar las principales</a:t>
            </a:r>
          </a:p>
          <a:p>
            <a:pPr algn="just">
              <a:buNone/>
            </a:pPr>
            <a:r>
              <a:rPr lang="es-ES" dirty="0" smtClean="0">
                <a:latin typeface="+mj-lt"/>
                <a:cs typeface="Arial" pitchFamily="34" charset="0"/>
              </a:rPr>
              <a:t>acciones llevadas a cabo, en beneficio de la comunidad o sociedad</a:t>
            </a:r>
          </a:p>
          <a:p>
            <a:pPr algn="just">
              <a:buNone/>
            </a:pPr>
            <a:r>
              <a:rPr lang="es-ES" dirty="0" smtClean="0">
                <a:latin typeface="+mj-lt"/>
                <a:cs typeface="Arial" pitchFamily="34" charset="0"/>
              </a:rPr>
              <a:t> </a:t>
            </a:r>
          </a:p>
          <a:p>
            <a:pPr algn="just">
              <a:buNone/>
            </a:pPr>
            <a:r>
              <a:rPr lang="es-ES" b="1" dirty="0" smtClean="0">
                <a:latin typeface="+mj-lt"/>
                <a:cs typeface="Arial" pitchFamily="34" charset="0"/>
              </a:rPr>
              <a:t>+ EVENTOS RELACIONADOS CON LA PRESERVACION DEL MEDIO AMBIENTE</a:t>
            </a:r>
          </a:p>
          <a:p>
            <a:pPr algn="just">
              <a:buNone/>
            </a:pPr>
            <a:r>
              <a:rPr lang="es-ES" dirty="0" smtClean="0">
                <a:latin typeface="+mj-lt"/>
                <a:cs typeface="Arial" pitchFamily="34" charset="0"/>
              </a:rPr>
              <a:t>Recordamos que ACI Américas ha instrumentado dos Programas pro-activos:</a:t>
            </a:r>
          </a:p>
          <a:p>
            <a:pPr algn="just">
              <a:buNone/>
            </a:pPr>
            <a:r>
              <a:rPr lang="es-ES" dirty="0" smtClean="0">
                <a:latin typeface="+mj-lt"/>
                <a:cs typeface="Arial" pitchFamily="34" charset="0"/>
              </a:rPr>
              <a:t>	* Pacto Verde Cooperativo, “Crecimiento y Sostenibilidad”</a:t>
            </a:r>
          </a:p>
          <a:p>
            <a:pPr algn="just">
              <a:buNone/>
            </a:pPr>
            <a:r>
              <a:rPr lang="es-ES" dirty="0" smtClean="0">
                <a:latin typeface="+mj-lt"/>
                <a:cs typeface="Arial" pitchFamily="34" charset="0"/>
              </a:rPr>
              <a:t>	* Compromiso Cooperativo para la Preservación del Planeta</a:t>
            </a:r>
          </a:p>
          <a:p>
            <a:pPr>
              <a:buNone/>
            </a:pPr>
            <a:endParaRPr lang="es-ES" dirty="0">
              <a:latin typeface="+mj-lt"/>
            </a:endParaRPr>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16</a:t>
            </a:fld>
            <a:endParaRPr lang="es-E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26056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332570"/>
            <a:ext cx="9144000" cy="43206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DATOS DE LA ENTIDAD - FORMULARIO TIPO – HOJA Nº 1/A</a:t>
            </a:r>
            <a:r>
              <a:rPr lang="es-ES" dirty="0" smtClean="0"/>
              <a:t/>
            </a:r>
            <a:br>
              <a:rPr lang="es-ES" dirty="0" smtClean="0"/>
            </a:br>
            <a:endParaRPr lang="es-ES" dirty="0"/>
          </a:p>
        </p:txBody>
      </p:sp>
      <p:sp>
        <p:nvSpPr>
          <p:cNvPr id="3" name="2 Marcador de contenido"/>
          <p:cNvSpPr>
            <a:spLocks noGrp="1"/>
          </p:cNvSpPr>
          <p:nvPr>
            <p:ph idx="1"/>
          </p:nvPr>
        </p:nvSpPr>
        <p:spPr>
          <a:xfrm>
            <a:off x="0" y="980660"/>
            <a:ext cx="8892600" cy="676640"/>
          </a:xfrm>
        </p:spPr>
        <p:txBody>
          <a:bodyPr/>
          <a:lstStyle/>
          <a:p>
            <a:pPr algn="ctr">
              <a:buNone/>
            </a:pPr>
            <a:r>
              <a:rPr lang="es-ES" sz="2000" b="1" dirty="0" smtClean="0"/>
              <a:t>	</a:t>
            </a:r>
            <a:r>
              <a:rPr lang="es-ES" sz="2000" b="1" dirty="0" smtClean="0">
                <a:latin typeface="Arial" pitchFamily="34" charset="0"/>
                <a:cs typeface="Arial" pitchFamily="34" charset="0"/>
              </a:rPr>
              <a:t>IDENTIFICACION:</a:t>
            </a:r>
            <a:endParaRPr lang="es-ES" sz="2000" dirty="0" smtClean="0">
              <a:latin typeface="Arial" pitchFamily="34" charset="0"/>
              <a:cs typeface="Arial" pitchFamily="34" charset="0"/>
            </a:endParaRPr>
          </a:p>
          <a:p>
            <a:pPr>
              <a:buNone/>
            </a:pPr>
            <a:endParaRPr lang="es-ES" dirty="0"/>
          </a:p>
        </p:txBody>
      </p:sp>
      <p:sp>
        <p:nvSpPr>
          <p:cNvPr id="4" name="3 CuadroTexto"/>
          <p:cNvSpPr txBox="1"/>
          <p:nvPr/>
        </p:nvSpPr>
        <p:spPr>
          <a:xfrm>
            <a:off x="0" y="1628750"/>
            <a:ext cx="9144000" cy="3416320"/>
          </a:xfrm>
          <a:prstGeom prst="rect">
            <a:avLst/>
          </a:prstGeom>
          <a:noFill/>
        </p:spPr>
        <p:txBody>
          <a:bodyPr wrap="square" rtlCol="0">
            <a:spAutoFit/>
          </a:bodyPr>
          <a:lstStyle/>
          <a:p>
            <a:r>
              <a:rPr lang="es-ES" b="1" dirty="0" smtClean="0"/>
              <a:t>DENOMINACION:</a:t>
            </a:r>
            <a:endParaRPr lang="es-ES" dirty="0" smtClean="0"/>
          </a:p>
          <a:p>
            <a:r>
              <a:rPr lang="es-ES" b="1" dirty="0" smtClean="0"/>
              <a:t> 		</a:t>
            </a:r>
            <a:endParaRPr lang="es-ES" dirty="0" smtClean="0"/>
          </a:p>
          <a:p>
            <a:r>
              <a:rPr lang="es-ES" b="1" dirty="0" smtClean="0"/>
              <a:t>AÑO DE FUNDACION:		</a:t>
            </a:r>
            <a:endParaRPr lang="es-ES" dirty="0" smtClean="0"/>
          </a:p>
          <a:p>
            <a:r>
              <a:rPr lang="es-ES" b="1" dirty="0" smtClean="0"/>
              <a:t> </a:t>
            </a:r>
            <a:endParaRPr lang="es-ES" dirty="0" smtClean="0"/>
          </a:p>
          <a:p>
            <a:r>
              <a:rPr lang="es-ES" b="1" dirty="0" smtClean="0"/>
              <a:t>RUBRO:		</a:t>
            </a:r>
            <a:endParaRPr lang="es-ES" dirty="0" smtClean="0"/>
          </a:p>
          <a:p>
            <a:r>
              <a:rPr lang="es-ES" b="1" dirty="0" smtClean="0"/>
              <a:t> </a:t>
            </a:r>
            <a:endParaRPr lang="es-ES" dirty="0" smtClean="0"/>
          </a:p>
          <a:p>
            <a:r>
              <a:rPr lang="es-ES" b="1" dirty="0" smtClean="0"/>
              <a:t>DOMICILIO PRINCIPAL:</a:t>
            </a:r>
            <a:endParaRPr lang="es-ES" dirty="0" smtClean="0"/>
          </a:p>
          <a:p>
            <a:r>
              <a:rPr lang="es-ES" b="1" dirty="0" smtClean="0"/>
              <a:t> </a:t>
            </a:r>
            <a:endParaRPr lang="es-ES" dirty="0" smtClean="0"/>
          </a:p>
          <a:p>
            <a:r>
              <a:rPr lang="es-ES" b="1" dirty="0" smtClean="0"/>
              <a:t>PAGINA WEB:</a:t>
            </a:r>
            <a:endParaRPr lang="es-ES" dirty="0" smtClean="0"/>
          </a:p>
          <a:p>
            <a:r>
              <a:rPr lang="es-ES" b="1" dirty="0" smtClean="0"/>
              <a:t> </a:t>
            </a:r>
            <a:endParaRPr lang="es-ES" dirty="0" smtClean="0"/>
          </a:p>
          <a:p>
            <a:r>
              <a:rPr lang="es-ES" b="1" dirty="0" smtClean="0"/>
              <a:t>DIRECCION ELECTRONICA:</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17</a:t>
            </a:fld>
            <a:endParaRPr lang="es-E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31552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
            </a:r>
            <a:br>
              <a:rPr lang="es-ES" sz="2700" b="1" dirty="0" smtClean="0">
                <a:latin typeface="Arial" pitchFamily="34" charset="0"/>
                <a:cs typeface="Arial" pitchFamily="34" charset="0"/>
              </a:rPr>
            </a:br>
            <a:r>
              <a:rPr lang="es-ES" sz="2700" b="1" dirty="0" smtClean="0">
                <a:latin typeface="Arial" pitchFamily="34" charset="0"/>
                <a:cs typeface="Arial" pitchFamily="34" charset="0"/>
              </a:rPr>
              <a:t>DATOS DE LA ENTIDAD - FORMULARIO TIPO – HOJA Nº 1/B</a:t>
            </a:r>
            <a:r>
              <a:rPr lang="es-ES" sz="2700" dirty="0" smtClean="0">
                <a:latin typeface="Arial" pitchFamily="34" charset="0"/>
                <a:cs typeface="Arial" pitchFamily="34" charset="0"/>
              </a:rPr>
              <a:t/>
            </a:r>
            <a:br>
              <a:rPr lang="es-ES" sz="2700" dirty="0" smtClean="0">
                <a:latin typeface="Arial" pitchFamily="34" charset="0"/>
                <a:cs typeface="Arial" pitchFamily="34" charset="0"/>
              </a:rPr>
            </a:br>
            <a:endParaRPr lang="es-ES" sz="2700" dirty="0">
              <a:latin typeface="Arial" pitchFamily="34" charset="0"/>
              <a:cs typeface="Arial" pitchFamily="34" charset="0"/>
            </a:endParaRPr>
          </a:p>
        </p:txBody>
      </p:sp>
      <p:sp>
        <p:nvSpPr>
          <p:cNvPr id="3" name="2 Marcador de contenido"/>
          <p:cNvSpPr>
            <a:spLocks noGrp="1"/>
          </p:cNvSpPr>
          <p:nvPr>
            <p:ph idx="1"/>
          </p:nvPr>
        </p:nvSpPr>
        <p:spPr>
          <a:xfrm>
            <a:off x="0" y="980660"/>
            <a:ext cx="9144000" cy="676640"/>
          </a:xfrm>
        </p:spPr>
        <p:txBody>
          <a:bodyPr/>
          <a:lstStyle/>
          <a:p>
            <a:pPr algn="ctr">
              <a:buNone/>
            </a:pPr>
            <a:r>
              <a:rPr lang="es-ES" b="1" dirty="0" smtClean="0"/>
              <a:t>	</a:t>
            </a:r>
            <a:r>
              <a:rPr lang="es-ES" sz="2000" b="1" dirty="0" smtClean="0">
                <a:latin typeface="Arial" pitchFamily="34" charset="0"/>
                <a:cs typeface="Arial" pitchFamily="34" charset="0"/>
              </a:rPr>
              <a:t>RESPECTO DE SUS ASOCIADOS:</a:t>
            </a:r>
            <a:endParaRPr lang="es-ES" sz="2000" dirty="0" smtClean="0">
              <a:latin typeface="Arial" pitchFamily="34" charset="0"/>
              <a:cs typeface="Arial" pitchFamily="34" charset="0"/>
            </a:endParaRPr>
          </a:p>
          <a:p>
            <a:pPr>
              <a:buNone/>
            </a:pPr>
            <a:endParaRPr lang="es-ES" dirty="0"/>
          </a:p>
        </p:txBody>
      </p:sp>
      <p:sp>
        <p:nvSpPr>
          <p:cNvPr id="4" name="3 CuadroTexto"/>
          <p:cNvSpPr txBox="1"/>
          <p:nvPr/>
        </p:nvSpPr>
        <p:spPr>
          <a:xfrm>
            <a:off x="0" y="1772770"/>
            <a:ext cx="9144000" cy="4247317"/>
          </a:xfrm>
          <a:prstGeom prst="rect">
            <a:avLst/>
          </a:prstGeom>
          <a:noFill/>
        </p:spPr>
        <p:txBody>
          <a:bodyPr wrap="square" rtlCol="0">
            <a:spAutoFit/>
          </a:bodyPr>
          <a:lstStyle/>
          <a:p>
            <a:r>
              <a:rPr lang="es-ES" b="1" dirty="0" smtClean="0"/>
              <a:t>PRINCIPAL LUGAR DE RADICACION:</a:t>
            </a:r>
            <a:endParaRPr lang="es-ES" dirty="0" smtClean="0"/>
          </a:p>
          <a:p>
            <a:r>
              <a:rPr lang="es-ES" dirty="0" smtClean="0"/>
              <a:t>(Indicar Localidades, Zonas, Provincias o Regiones)</a:t>
            </a:r>
          </a:p>
          <a:p>
            <a:r>
              <a:rPr lang="es-ES" b="1" dirty="0" smtClean="0"/>
              <a:t>	</a:t>
            </a:r>
            <a:endParaRPr lang="es-ES" dirty="0" smtClean="0"/>
          </a:p>
          <a:p>
            <a:r>
              <a:rPr lang="es-ES" b="1" dirty="0" smtClean="0"/>
              <a:t> </a:t>
            </a:r>
            <a:endParaRPr lang="es-ES" dirty="0" smtClean="0"/>
          </a:p>
          <a:p>
            <a:r>
              <a:rPr lang="es-ES" b="1" dirty="0" smtClean="0"/>
              <a:t>CANTIDAD ACTUAL:</a:t>
            </a:r>
            <a:endParaRPr lang="es-ES" dirty="0" smtClean="0"/>
          </a:p>
          <a:p>
            <a:r>
              <a:rPr lang="es-ES" b="1" dirty="0" smtClean="0"/>
              <a:t>					</a:t>
            </a:r>
            <a:endParaRPr lang="es-ES" dirty="0" smtClean="0"/>
          </a:p>
          <a:p>
            <a:endParaRPr lang="es-ES" b="1" dirty="0" smtClean="0"/>
          </a:p>
          <a:p>
            <a:r>
              <a:rPr lang="es-ES" b="1" dirty="0" smtClean="0"/>
              <a:t>CANTIDAD QUE INTEGRAN EL CONSEJO Y SINDICATURA:</a:t>
            </a:r>
            <a:endParaRPr lang="es-ES" dirty="0" smtClean="0"/>
          </a:p>
          <a:p>
            <a:r>
              <a:rPr lang="es-ES" dirty="0" smtClean="0"/>
              <a:t>(Titulares y Suplentes)</a:t>
            </a:r>
          </a:p>
          <a:p>
            <a:r>
              <a:rPr lang="es-ES" b="1" dirty="0" smtClean="0"/>
              <a:t> </a:t>
            </a:r>
            <a:endParaRPr lang="es-ES" dirty="0" smtClean="0"/>
          </a:p>
          <a:p>
            <a:r>
              <a:rPr lang="es-ES" b="1" dirty="0" smtClean="0"/>
              <a:t>				</a:t>
            </a:r>
            <a:endParaRPr lang="es-ES" dirty="0" smtClean="0"/>
          </a:p>
          <a:p>
            <a:r>
              <a:rPr lang="es-ES" b="1" dirty="0" smtClean="0"/>
              <a:t>		</a:t>
            </a:r>
            <a:endParaRPr lang="es-ES" dirty="0" smtClean="0"/>
          </a:p>
          <a:p>
            <a:r>
              <a:rPr lang="es-ES" b="1" dirty="0" smtClean="0"/>
              <a:t>	</a:t>
            </a:r>
            <a:endParaRPr lang="es-ES" dirty="0" smtClean="0"/>
          </a:p>
          <a:p>
            <a:r>
              <a:rPr lang="es-ES" b="1" dirty="0" smtClean="0"/>
              <a:t>Lugar y Fecha:</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18</a:t>
            </a:fld>
            <a:endParaRPr lang="es-E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45954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DATOS DE LA ENTIDAD - FORMULARIO TIPO – HOJA Nº 2/A</a:t>
            </a:r>
            <a:r>
              <a:rPr lang="es-ES" dirty="0" smtClean="0"/>
              <a:t/>
            </a:r>
            <a:br>
              <a:rPr lang="es-ES" dirty="0" smtClean="0"/>
            </a:br>
            <a:endParaRPr lang="es-ES" dirty="0"/>
          </a:p>
        </p:txBody>
      </p:sp>
      <p:sp>
        <p:nvSpPr>
          <p:cNvPr id="3" name="2 Marcador de contenido"/>
          <p:cNvSpPr>
            <a:spLocks noGrp="1"/>
          </p:cNvSpPr>
          <p:nvPr>
            <p:ph idx="1"/>
          </p:nvPr>
        </p:nvSpPr>
        <p:spPr>
          <a:xfrm>
            <a:off x="0" y="836640"/>
            <a:ext cx="9144000" cy="1008140"/>
          </a:xfrm>
        </p:spPr>
        <p:txBody>
          <a:bodyPr>
            <a:normAutofit fontScale="85000" lnSpcReduction="20000"/>
          </a:bodyPr>
          <a:lstStyle/>
          <a:p>
            <a:pPr algn="ctr">
              <a:buNone/>
            </a:pPr>
            <a:r>
              <a:rPr lang="es-ES" sz="2600" b="1" dirty="0" smtClean="0"/>
              <a:t>	</a:t>
            </a:r>
            <a:r>
              <a:rPr lang="es-ES" sz="2400" b="1" dirty="0" smtClean="0">
                <a:latin typeface="Arial" pitchFamily="34" charset="0"/>
                <a:cs typeface="Arial" pitchFamily="34" charset="0"/>
              </a:rPr>
              <a:t>EVOLUCION SOCIO/ECONÓMICA:</a:t>
            </a:r>
          </a:p>
          <a:p>
            <a:pPr algn="ctr">
              <a:buNone/>
            </a:pPr>
            <a:r>
              <a:rPr lang="es-ES" sz="2400" dirty="0" smtClean="0"/>
              <a:t>(Al cierre del ejercicio económico del año 2010)</a:t>
            </a:r>
          </a:p>
          <a:p>
            <a:pPr algn="ctr">
              <a:buNone/>
            </a:pPr>
            <a:r>
              <a:rPr lang="es-ES" sz="2400" dirty="0" smtClean="0"/>
              <a:t>	(En caso que lo practique, tomar la información del Balance Consolidado)</a:t>
            </a:r>
            <a:r>
              <a:rPr lang="es-ES" sz="2400" b="1" dirty="0" smtClean="0"/>
              <a:t>	</a:t>
            </a:r>
            <a:endParaRPr lang="es-ES" sz="2400" dirty="0" smtClean="0">
              <a:latin typeface="Arial" pitchFamily="34" charset="0"/>
              <a:cs typeface="Arial" pitchFamily="34" charset="0"/>
            </a:endParaRPr>
          </a:p>
          <a:p>
            <a:pPr>
              <a:buNone/>
            </a:pPr>
            <a:endParaRPr lang="es-ES" dirty="0"/>
          </a:p>
        </p:txBody>
      </p:sp>
      <p:sp>
        <p:nvSpPr>
          <p:cNvPr id="4" name="3 CuadroTexto"/>
          <p:cNvSpPr txBox="1"/>
          <p:nvPr/>
        </p:nvSpPr>
        <p:spPr>
          <a:xfrm>
            <a:off x="0" y="2204830"/>
            <a:ext cx="9144000" cy="3970318"/>
          </a:xfrm>
          <a:prstGeom prst="rect">
            <a:avLst/>
          </a:prstGeom>
          <a:noFill/>
        </p:spPr>
        <p:txBody>
          <a:bodyPr wrap="square" rtlCol="0">
            <a:spAutoFit/>
          </a:bodyPr>
          <a:lstStyle/>
          <a:p>
            <a:r>
              <a:rPr lang="es-ES" b="1" dirty="0" smtClean="0"/>
              <a:t>FECHA DE CIERRE DEL EJERCICIO:</a:t>
            </a:r>
            <a:endParaRPr lang="es-ES" dirty="0" smtClean="0"/>
          </a:p>
          <a:p>
            <a:r>
              <a:rPr lang="es-ES" b="1" dirty="0" smtClean="0"/>
              <a:t> </a:t>
            </a:r>
            <a:endParaRPr lang="es-ES" dirty="0" smtClean="0"/>
          </a:p>
          <a:p>
            <a:r>
              <a:rPr lang="es-ES" b="1" dirty="0" smtClean="0"/>
              <a:t>IMPORTE DEL VOLUMEN BRUTO DE OPERACIONES: $ 			</a:t>
            </a:r>
          </a:p>
          <a:p>
            <a:r>
              <a:rPr lang="es-ES" b="1" dirty="0" smtClean="0"/>
              <a:t>IMPORTE TOTAL DE LOS ACTIVOS: $</a:t>
            </a:r>
          </a:p>
          <a:p>
            <a:r>
              <a:rPr lang="es-ES" b="1" dirty="0" smtClean="0"/>
              <a:t> IMPORTE DEL PATRIMONIO NETO: $</a:t>
            </a:r>
          </a:p>
          <a:p>
            <a:r>
              <a:rPr lang="es-ES" b="1" dirty="0" smtClean="0"/>
              <a:t> </a:t>
            </a:r>
            <a:endParaRPr lang="es-ES" dirty="0" smtClean="0"/>
          </a:p>
          <a:p>
            <a:r>
              <a:rPr lang="es-ES" b="1" dirty="0" smtClean="0"/>
              <a:t>CANTIDAD DE PUESTOS DE TRABAJO QUE GENERA:			</a:t>
            </a:r>
            <a:endParaRPr lang="es-ES" dirty="0" smtClean="0"/>
          </a:p>
          <a:p>
            <a:r>
              <a:rPr lang="es-ES" dirty="0" smtClean="0"/>
              <a:t>+ TOTAL DIRECTOS EN EL EXTERIOR: </a:t>
            </a:r>
          </a:p>
          <a:p>
            <a:r>
              <a:rPr lang="es-ES" dirty="0" smtClean="0"/>
              <a:t>+ TOTAL DIRECTOS EN ARGENTINA:</a:t>
            </a:r>
          </a:p>
          <a:p>
            <a:r>
              <a:rPr lang="es-ES" dirty="0" smtClean="0"/>
              <a:t>+ DIRECTOS VARONES EN ARGENTINA:</a:t>
            </a:r>
          </a:p>
          <a:p>
            <a:r>
              <a:rPr lang="es-ES" dirty="0" smtClean="0"/>
              <a:t>+ DIRECTOS MUJERES EN ARGENTINA:	</a:t>
            </a:r>
          </a:p>
          <a:p>
            <a:r>
              <a:rPr lang="es-ES" dirty="0" smtClean="0"/>
              <a:t>+ TOTAL DIRECTOS EN SUNCHALES:		</a:t>
            </a:r>
          </a:p>
          <a:p>
            <a:r>
              <a:rPr lang="es-ES" dirty="0" smtClean="0"/>
              <a:t>+ TOTAL INDIRECTOS EN ARGENTINA (Estimado):</a:t>
            </a:r>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19</a:t>
            </a:fld>
            <a:endParaRPr lang="es-E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683460" y="764630"/>
            <a:ext cx="7921100" cy="1296180"/>
          </a:xfrm>
          <a:prstGeom prst="roundRect">
            <a:avLst/>
          </a:prstGeom>
          <a:effectLst>
            <a:innerShdw blurRad="63500" dist="50800" dir="10800000">
              <a:prstClr val="black">
                <a:alpha val="50000"/>
              </a:prstClr>
            </a:innerShdw>
          </a:effectLst>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ctrTitle"/>
          </p:nvPr>
        </p:nvSpPr>
        <p:spPr>
          <a:xfrm>
            <a:off x="0" y="908650"/>
            <a:ext cx="9144000" cy="1008140"/>
          </a:xfrm>
        </p:spPr>
        <p:txBody>
          <a:bodyPr>
            <a:norm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r>
              <a:rPr lang="es-ES" sz="6000" b="1" dirty="0" smtClean="0">
                <a:ln>
                  <a:solidFill>
                    <a:schemeClr val="tx1"/>
                  </a:solidFill>
                </a:ln>
              </a:rPr>
              <a:t>COOPERATIVISMO</a:t>
            </a:r>
            <a:endParaRPr lang="es-ES" b="1" dirty="0">
              <a:ln/>
              <a:solidFill>
                <a:schemeClr val="accent3"/>
              </a:solidFill>
            </a:endParaRPr>
          </a:p>
        </p:txBody>
      </p:sp>
      <p:sp>
        <p:nvSpPr>
          <p:cNvPr id="3" name="2 Subtítulo"/>
          <p:cNvSpPr>
            <a:spLocks noGrp="1"/>
          </p:cNvSpPr>
          <p:nvPr>
            <p:ph type="subTitle" idx="1"/>
          </p:nvPr>
        </p:nvSpPr>
        <p:spPr>
          <a:xfrm>
            <a:off x="0" y="2924930"/>
            <a:ext cx="9144000" cy="2567220"/>
          </a:xfrm>
        </p:spPr>
        <p:txBody>
          <a:bodyPr>
            <a:normAutofit fontScale="25000" lnSpcReduction="20000"/>
          </a:bodyPr>
          <a:lstStyle/>
          <a:p>
            <a:pPr>
              <a:spcBef>
                <a:spcPct val="0"/>
              </a:spcBef>
            </a:pPr>
            <a:r>
              <a:rPr lang="es-ES" sz="11200" b="1" dirty="0" smtClean="0">
                <a:solidFill>
                  <a:schemeClr val="tx1"/>
                </a:solidFill>
                <a:latin typeface="Baskerville Old Face" pitchFamily="18" charset="0"/>
                <a:ea typeface="+mj-ea"/>
                <a:cs typeface="+mj-cs"/>
              </a:rPr>
              <a:t> </a:t>
            </a:r>
          </a:p>
          <a:p>
            <a:pPr>
              <a:spcBef>
                <a:spcPct val="0"/>
              </a:spcBef>
            </a:pPr>
            <a:r>
              <a:rPr lang="es-ES" sz="11200" b="1" dirty="0" smtClean="0">
                <a:solidFill>
                  <a:schemeClr val="tx1"/>
                </a:solidFill>
                <a:latin typeface="Baskerville Old Face" pitchFamily="18" charset="0"/>
                <a:ea typeface="+mj-ea"/>
                <a:cs typeface="+mj-cs"/>
              </a:rPr>
              <a:t> HERRAMIENTA PARA EL</a:t>
            </a:r>
          </a:p>
          <a:p>
            <a:pPr>
              <a:spcBef>
                <a:spcPct val="0"/>
              </a:spcBef>
            </a:pPr>
            <a:r>
              <a:rPr lang="es-ES" sz="11200" b="1" dirty="0" smtClean="0">
                <a:solidFill>
                  <a:schemeClr val="tx1"/>
                </a:solidFill>
                <a:latin typeface="Baskerville Old Face" pitchFamily="18" charset="0"/>
                <a:ea typeface="+mj-ea"/>
                <a:cs typeface="+mj-cs"/>
              </a:rPr>
              <a:t> </a:t>
            </a:r>
          </a:p>
          <a:p>
            <a:pPr>
              <a:spcBef>
                <a:spcPct val="0"/>
              </a:spcBef>
            </a:pPr>
            <a:r>
              <a:rPr lang="es-ES" sz="11200" b="1" dirty="0" smtClean="0">
                <a:solidFill>
                  <a:schemeClr val="tx1"/>
                </a:solidFill>
                <a:latin typeface="Baskerville Old Face" pitchFamily="18" charset="0"/>
                <a:ea typeface="+mj-ea"/>
                <a:cs typeface="+mj-cs"/>
              </a:rPr>
              <a:t> DESARROLLO</a:t>
            </a:r>
          </a:p>
          <a:p>
            <a:pPr>
              <a:spcBef>
                <a:spcPct val="0"/>
              </a:spcBef>
            </a:pPr>
            <a:r>
              <a:rPr lang="es-ES" sz="11200" b="1" dirty="0" smtClean="0">
                <a:solidFill>
                  <a:schemeClr val="tx1"/>
                </a:solidFill>
                <a:latin typeface="Baskerville Old Face" pitchFamily="18" charset="0"/>
                <a:ea typeface="+mj-ea"/>
                <a:cs typeface="+mj-cs"/>
              </a:rPr>
              <a:t> </a:t>
            </a:r>
          </a:p>
          <a:p>
            <a:pPr>
              <a:spcBef>
                <a:spcPct val="0"/>
              </a:spcBef>
            </a:pPr>
            <a:r>
              <a:rPr lang="es-ES" sz="11200" b="1" dirty="0" smtClean="0">
                <a:solidFill>
                  <a:schemeClr val="tx1"/>
                </a:solidFill>
                <a:latin typeface="Baskerville Old Face" pitchFamily="18" charset="0"/>
                <a:ea typeface="+mj-ea"/>
                <a:cs typeface="+mj-cs"/>
              </a:rPr>
              <a:t>ECONOMICO Y SOCIAL</a:t>
            </a:r>
          </a:p>
          <a:p>
            <a:endParaRPr lang="es-ES" dirty="0"/>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2</a:t>
            </a:fld>
            <a:endParaRPr lang="es-E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459540"/>
          </a:xfrm>
        </p:spPr>
        <p:txBody>
          <a:bodyPr>
            <a:normAutofit fontScale="90000"/>
          </a:bodyPr>
          <a:lstStyle/>
          <a:p>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000" b="1" dirty="0" smtClean="0">
                <a:latin typeface="Arial" pitchFamily="34" charset="0"/>
                <a:cs typeface="Arial" pitchFamily="34" charset="0"/>
              </a:rPr>
              <a:t/>
            </a:r>
            <a:br>
              <a:rPr lang="es-ES" sz="2000" b="1" dirty="0" smtClean="0">
                <a:latin typeface="Arial" pitchFamily="34" charset="0"/>
                <a:cs typeface="Arial" pitchFamily="34" charset="0"/>
              </a:rPr>
            </a:br>
            <a:r>
              <a:rPr lang="es-ES" sz="2700" b="1" dirty="0" smtClean="0">
                <a:latin typeface="Arial" pitchFamily="34" charset="0"/>
                <a:cs typeface="Arial" pitchFamily="34" charset="0"/>
              </a:rPr>
              <a:t>DATOS DE LA ENTIDAD - FORMULARIO TIPO – HOJA Nº 2/B</a:t>
            </a:r>
            <a:r>
              <a:rPr lang="es-ES" sz="2700" dirty="0" smtClean="0">
                <a:latin typeface="Arial" pitchFamily="34" charset="0"/>
                <a:cs typeface="Arial" pitchFamily="34" charset="0"/>
              </a:rPr>
              <a:t/>
            </a:r>
            <a:br>
              <a:rPr lang="es-ES" sz="2700" dirty="0" smtClean="0">
                <a:latin typeface="Arial" pitchFamily="34" charset="0"/>
                <a:cs typeface="Arial" pitchFamily="34" charset="0"/>
              </a:rPr>
            </a:br>
            <a:endParaRPr lang="es-ES" sz="2700" dirty="0">
              <a:latin typeface="Arial" pitchFamily="34" charset="0"/>
              <a:cs typeface="Arial" pitchFamily="34" charset="0"/>
            </a:endParaRPr>
          </a:p>
        </p:txBody>
      </p:sp>
      <p:sp>
        <p:nvSpPr>
          <p:cNvPr id="3" name="2 Marcador de contenido"/>
          <p:cNvSpPr>
            <a:spLocks noGrp="1"/>
          </p:cNvSpPr>
          <p:nvPr>
            <p:ph idx="1"/>
          </p:nvPr>
        </p:nvSpPr>
        <p:spPr>
          <a:xfrm>
            <a:off x="0" y="836640"/>
            <a:ext cx="9144000" cy="1008140"/>
          </a:xfrm>
        </p:spPr>
        <p:txBody>
          <a:bodyPr>
            <a:normAutofit fontScale="85000" lnSpcReduction="20000"/>
          </a:bodyPr>
          <a:lstStyle/>
          <a:p>
            <a:pPr algn="ctr">
              <a:buNone/>
            </a:pPr>
            <a:r>
              <a:rPr lang="es-ES" sz="2400" b="1" dirty="0" smtClean="0">
                <a:latin typeface="Arial" pitchFamily="34" charset="0"/>
                <a:cs typeface="Arial" pitchFamily="34" charset="0"/>
              </a:rPr>
              <a:t>	EVOLUCION SOCIO/ECONÓMICA:</a:t>
            </a:r>
          </a:p>
          <a:p>
            <a:pPr algn="ctr">
              <a:buNone/>
            </a:pPr>
            <a:r>
              <a:rPr lang="es-ES" sz="2400" dirty="0" smtClean="0"/>
              <a:t>(Al cierre del ejercicio económico del año 2011)</a:t>
            </a:r>
          </a:p>
          <a:p>
            <a:pPr algn="ctr">
              <a:buNone/>
            </a:pPr>
            <a:r>
              <a:rPr lang="es-ES" sz="2400" dirty="0" smtClean="0"/>
              <a:t>	(En caso que lo practique, tomar la información del Balance Consolidado)</a:t>
            </a:r>
            <a:r>
              <a:rPr lang="es-ES" sz="2400" b="1" dirty="0" smtClean="0"/>
              <a:t>	</a:t>
            </a:r>
            <a:endParaRPr lang="es-ES" sz="2400" dirty="0" smtClean="0">
              <a:latin typeface="Arial" pitchFamily="34" charset="0"/>
              <a:cs typeface="Arial" pitchFamily="34" charset="0"/>
            </a:endParaRPr>
          </a:p>
          <a:p>
            <a:pPr>
              <a:buNone/>
            </a:pPr>
            <a:endParaRPr lang="es-ES" dirty="0"/>
          </a:p>
        </p:txBody>
      </p:sp>
      <p:sp>
        <p:nvSpPr>
          <p:cNvPr id="4" name="3 CuadroTexto"/>
          <p:cNvSpPr txBox="1"/>
          <p:nvPr/>
        </p:nvSpPr>
        <p:spPr>
          <a:xfrm>
            <a:off x="0" y="2204830"/>
            <a:ext cx="9144000" cy="3970318"/>
          </a:xfrm>
          <a:prstGeom prst="rect">
            <a:avLst/>
          </a:prstGeom>
          <a:noFill/>
        </p:spPr>
        <p:txBody>
          <a:bodyPr wrap="square" rtlCol="0">
            <a:spAutoFit/>
          </a:bodyPr>
          <a:lstStyle/>
          <a:p>
            <a:r>
              <a:rPr lang="es-ES" b="1" dirty="0" smtClean="0"/>
              <a:t>FECHA DE CIERRE DEL EJERCICIO:</a:t>
            </a:r>
            <a:endParaRPr lang="es-ES" dirty="0" smtClean="0"/>
          </a:p>
          <a:p>
            <a:r>
              <a:rPr lang="es-ES" b="1" dirty="0" smtClean="0"/>
              <a:t> </a:t>
            </a:r>
            <a:endParaRPr lang="es-ES" dirty="0" smtClean="0"/>
          </a:p>
          <a:p>
            <a:r>
              <a:rPr lang="es-ES" b="1" dirty="0" smtClean="0"/>
              <a:t>IMPORTE DEL VOLUMEN BRUTO DE OPERACIONES: $ 			</a:t>
            </a:r>
            <a:endParaRPr lang="es-ES" dirty="0" smtClean="0"/>
          </a:p>
          <a:p>
            <a:r>
              <a:rPr lang="es-ES" b="1" dirty="0" smtClean="0"/>
              <a:t>IMPORTE TOTAL DE LOS ACTIVOS: $</a:t>
            </a:r>
            <a:endParaRPr lang="es-ES" dirty="0" smtClean="0"/>
          </a:p>
          <a:p>
            <a:r>
              <a:rPr lang="es-ES" b="1" dirty="0" smtClean="0"/>
              <a:t> IMPORTE DEL PATRIMONIO NETO: $</a:t>
            </a:r>
            <a:endParaRPr lang="es-ES" dirty="0" smtClean="0"/>
          </a:p>
          <a:p>
            <a:r>
              <a:rPr lang="es-ES" b="1" dirty="0" smtClean="0"/>
              <a:t> </a:t>
            </a:r>
            <a:endParaRPr lang="es-ES" dirty="0" smtClean="0"/>
          </a:p>
          <a:p>
            <a:r>
              <a:rPr lang="es-ES" b="1" dirty="0" smtClean="0"/>
              <a:t>CANTIDAD DE PUESTOS DE TRABAJO QUE GENERA:			</a:t>
            </a:r>
            <a:endParaRPr lang="es-ES" dirty="0" smtClean="0"/>
          </a:p>
          <a:p>
            <a:r>
              <a:rPr lang="es-ES" dirty="0" smtClean="0"/>
              <a:t>+ TOTAL DIRECTOS EN EL EXTERIOR: </a:t>
            </a:r>
          </a:p>
          <a:p>
            <a:r>
              <a:rPr lang="es-ES" dirty="0" smtClean="0"/>
              <a:t>+ TOTAL DIRECTOS EN ARGENTINA:</a:t>
            </a:r>
          </a:p>
          <a:p>
            <a:r>
              <a:rPr lang="es-ES" dirty="0" smtClean="0"/>
              <a:t>+ DIRECTOS VARONES EN ARGENTINA:</a:t>
            </a:r>
          </a:p>
          <a:p>
            <a:r>
              <a:rPr lang="es-ES" dirty="0" smtClean="0"/>
              <a:t>+ DIRECTOS MUJERES EN ARGENTINA:	</a:t>
            </a:r>
          </a:p>
          <a:p>
            <a:r>
              <a:rPr lang="es-ES" dirty="0" smtClean="0"/>
              <a:t>+ TOTAL DIRECTOS EN SUNCHALES:		</a:t>
            </a:r>
          </a:p>
          <a:p>
            <a:r>
              <a:rPr lang="es-ES" dirty="0" smtClean="0"/>
              <a:t>+ TOTAL INDIRECTOS EN ARGENTINA (Estimado):</a:t>
            </a:r>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20</a:t>
            </a:fld>
            <a:endParaRPr lang="es-E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908650"/>
          </a:xfrm>
        </p:spPr>
        <p:txBody>
          <a:bodyPr>
            <a:normAutofit/>
          </a:bodyPr>
          <a:lstStyle/>
          <a:p>
            <a:r>
              <a:rPr lang="es-ES" sz="2400" b="1" dirty="0" smtClean="0">
                <a:latin typeface="Arial" pitchFamily="34" charset="0"/>
                <a:cs typeface="Arial" pitchFamily="34" charset="0"/>
              </a:rPr>
              <a:t>ESTRUCTURA DE FUNCIONAMIENTO DEL PROGRAMA</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SOPORTE DEL EQUIPO INVESTIGADOR</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628750"/>
            <a:ext cx="8964610" cy="4824670"/>
          </a:xfrm>
        </p:spPr>
        <p:txBody>
          <a:bodyPr>
            <a:normAutofit fontScale="62500" lnSpcReduction="20000"/>
          </a:bodyPr>
          <a:lstStyle/>
          <a:p>
            <a:pPr algn="just">
              <a:buNone/>
            </a:pPr>
            <a:r>
              <a:rPr lang="es-ES" b="1" dirty="0" smtClean="0"/>
              <a:t>CARGO					SUMINISTRADO POR</a:t>
            </a:r>
            <a:endParaRPr lang="es-ES" dirty="0" smtClean="0"/>
          </a:p>
          <a:p>
            <a:pPr algn="just">
              <a:buNone/>
            </a:pPr>
            <a:r>
              <a:rPr lang="es-ES" b="1" dirty="0" smtClean="0"/>
              <a:t>COORDINADOR GENERAL			CASA COOPERATIVA</a:t>
            </a:r>
            <a:endParaRPr lang="es-ES" dirty="0" smtClean="0"/>
          </a:p>
          <a:p>
            <a:pPr algn="just">
              <a:buNone/>
            </a:pPr>
            <a:r>
              <a:rPr lang="es-ES" b="1" dirty="0" smtClean="0"/>
              <a:t>Función: </a:t>
            </a:r>
            <a:r>
              <a:rPr lang="es-ES" dirty="0" smtClean="0"/>
              <a:t>Colaborar y Supervisar el funcionamiento en general. Confeccionar el</a:t>
            </a:r>
          </a:p>
          <a:p>
            <a:pPr algn="just">
              <a:buNone/>
            </a:pPr>
            <a:r>
              <a:rPr lang="es-ES" dirty="0" smtClean="0"/>
              <a:t>cronograma de visitas a las entidades, sugiriendo la cantidad de investigadores</a:t>
            </a:r>
          </a:p>
          <a:p>
            <a:pPr algn="just">
              <a:buNone/>
            </a:pPr>
            <a:r>
              <a:rPr lang="es-ES" dirty="0" smtClean="0"/>
              <a:t>para cada grupo, disponiendo reuniones previas al comienzo de ésta etapa,</a:t>
            </a:r>
          </a:p>
          <a:p>
            <a:pPr algn="just">
              <a:buNone/>
            </a:pPr>
            <a:r>
              <a:rPr lang="es-ES" dirty="0" smtClean="0"/>
              <a:t>orientativas sobre el Análisis Previo de cada caso. Fijar los tiempos y establecer los</a:t>
            </a:r>
          </a:p>
          <a:p>
            <a:pPr algn="just">
              <a:buNone/>
            </a:pPr>
            <a:r>
              <a:rPr lang="es-ES" dirty="0" smtClean="0"/>
              <a:t>plazos en general.</a:t>
            </a:r>
          </a:p>
          <a:p>
            <a:pPr algn="just">
              <a:buNone/>
            </a:pPr>
            <a:r>
              <a:rPr lang="es-ES" dirty="0" smtClean="0"/>
              <a:t>Elaborar el compendio e informe/análisis genérico para enviar a la ACI Américas</a:t>
            </a:r>
          </a:p>
          <a:p>
            <a:pPr algn="just">
              <a:buNone/>
            </a:pPr>
            <a:r>
              <a:rPr lang="es-ES" dirty="0" smtClean="0"/>
              <a:t>y/o presentar ante diversas Instituciones, propensas al Relacionamiento.</a:t>
            </a:r>
          </a:p>
          <a:p>
            <a:pPr algn="just">
              <a:buNone/>
            </a:pPr>
            <a:r>
              <a:rPr lang="es-ES" b="1" dirty="0" smtClean="0"/>
              <a:t>	</a:t>
            </a:r>
            <a:endParaRPr lang="es-ES" dirty="0" smtClean="0"/>
          </a:p>
          <a:p>
            <a:pPr algn="just">
              <a:buNone/>
            </a:pPr>
            <a:r>
              <a:rPr lang="es-ES" b="1" dirty="0" smtClean="0"/>
              <a:t>SECRETARIA ADMINISTRATIVA		CASA COOPERATIVA</a:t>
            </a:r>
            <a:endParaRPr lang="es-ES" dirty="0" smtClean="0"/>
          </a:p>
          <a:p>
            <a:pPr algn="just">
              <a:buNone/>
            </a:pPr>
            <a:r>
              <a:rPr lang="es-ES" b="1" dirty="0" smtClean="0"/>
              <a:t>Función: </a:t>
            </a:r>
            <a:r>
              <a:rPr lang="es-ES" dirty="0" smtClean="0"/>
              <a:t>Asistir al Coordinador General. Coordinar las entrevistas con las</a:t>
            </a:r>
          </a:p>
          <a:p>
            <a:pPr algn="just">
              <a:buNone/>
            </a:pPr>
            <a:r>
              <a:rPr lang="es-ES" dirty="0" smtClean="0"/>
              <a:t>Entidades. Mantener contacto con la Secretaria Académica. Colaborar con la</a:t>
            </a:r>
          </a:p>
          <a:p>
            <a:pPr algn="just">
              <a:buNone/>
            </a:pPr>
            <a:r>
              <a:rPr lang="es-ES" dirty="0" smtClean="0"/>
              <a:t>presentación de los informes y archivo de los mismos.</a:t>
            </a:r>
          </a:p>
          <a:p>
            <a:pPr algn="just">
              <a:buNone/>
            </a:pPr>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21</a:t>
            </a:fld>
            <a:endParaRPr lang="es-E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908650"/>
          </a:xfrm>
        </p:spPr>
        <p:txBody>
          <a:bodyPr>
            <a:normAutofit/>
          </a:bodyPr>
          <a:lstStyle/>
          <a:p>
            <a:r>
              <a:rPr lang="es-ES" sz="2400" b="1" dirty="0" smtClean="0">
                <a:latin typeface="Arial" pitchFamily="34" charset="0"/>
                <a:cs typeface="Arial" pitchFamily="34" charset="0"/>
              </a:rPr>
              <a:t>ESTRUCTURA DE FUNCIONAMIENTO DEL PROGRAMA</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SOPORTE DEL EQUIPO INVESTIGADOR (continuación)</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196690"/>
            <a:ext cx="8964610" cy="5373270"/>
          </a:xfrm>
        </p:spPr>
        <p:txBody>
          <a:bodyPr>
            <a:normAutofit fontScale="25000" lnSpcReduction="20000"/>
          </a:bodyPr>
          <a:lstStyle/>
          <a:p>
            <a:pPr>
              <a:buNone/>
            </a:pPr>
            <a:endParaRPr lang="es-ES" sz="8000" b="1" dirty="0" smtClean="0"/>
          </a:p>
          <a:p>
            <a:pPr>
              <a:buNone/>
            </a:pPr>
            <a:r>
              <a:rPr lang="es-ES" sz="8000" b="1" dirty="0" smtClean="0"/>
              <a:t>CARGO						SUMINISTRADO POR</a:t>
            </a:r>
          </a:p>
          <a:p>
            <a:pPr>
              <a:buNone/>
            </a:pPr>
            <a:r>
              <a:rPr lang="es-ES" sz="8000" b="1" dirty="0" smtClean="0"/>
              <a:t>COORDINADOR ACADEMICO			ICES – TERCIARIO</a:t>
            </a:r>
          </a:p>
          <a:p>
            <a:pPr marL="0" algn="just">
              <a:spcBef>
                <a:spcPts val="0"/>
              </a:spcBef>
              <a:buNone/>
            </a:pPr>
            <a:r>
              <a:rPr lang="es-ES" sz="8000" b="1" dirty="0" smtClean="0"/>
              <a:t>Función: </a:t>
            </a:r>
            <a:r>
              <a:rPr lang="es-ES" sz="8000" dirty="0" smtClean="0"/>
              <a:t>Contacto permanente con el Coordinador General y el Capacitador. Seleccionar los profesores y alumnos, efectuándole las convocatorias generales. Atender consultas en la etapa investigativa. Establecer métodos y planillas de control. Colaborar en la redacción del borrador de los informe de cada grupo. Asistir a las charlas de Capacitación. Participar en la redacción del compendio y análisis genérico. Elaborar un informe final, enfocado desde el punto de vista Pedagógico/Académico para elevar al Ministerio de Educación y a las Instituciones del ámbito Educativo. Incorporar el  material a WEB.</a:t>
            </a:r>
            <a:endParaRPr lang="es-ES" sz="8000" smtClean="0"/>
          </a:p>
          <a:p>
            <a:pPr marL="0" algn="just">
              <a:spcBef>
                <a:spcPts val="0"/>
              </a:spcBef>
              <a:buNone/>
            </a:pPr>
            <a:endParaRPr lang="es-ES" sz="8000" dirty="0" smtClean="0"/>
          </a:p>
          <a:p>
            <a:pPr algn="just">
              <a:buNone/>
            </a:pPr>
            <a:r>
              <a:rPr lang="es-ES" sz="8000" b="1" dirty="0" smtClean="0"/>
              <a:t> SECRETARIA ACADEMICA			ICES – TERCIARIO</a:t>
            </a:r>
          </a:p>
          <a:p>
            <a:pPr marL="0" algn="just">
              <a:buNone/>
            </a:pPr>
            <a:r>
              <a:rPr lang="es-ES" sz="8000" b="1" dirty="0" smtClean="0"/>
              <a:t>Función: </a:t>
            </a:r>
            <a:r>
              <a:rPr lang="es-ES" sz="8000" dirty="0" smtClean="0"/>
              <a:t>Mantener contacto con el Coordinador Académico, Secretaria Administrativa y Capacitador. Informar horarios disponibles. Convocar a Profesores y alumnos, entregar planillas de trabajo y controlar asistencias, efectuando el informe sobre las mismas. Recepción de borradores de informes para derivar al área de Redacción y posterior retorno. Recepción de los informes definitivos. Archivo de la documentación.</a:t>
            </a:r>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22</a:t>
            </a:fld>
            <a:endParaRPr lang="es-E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908650"/>
          </a:xfrm>
        </p:spPr>
        <p:txBody>
          <a:bodyPr>
            <a:normAutofit/>
          </a:bodyPr>
          <a:lstStyle/>
          <a:p>
            <a:r>
              <a:rPr lang="es-ES" sz="2400" b="1" dirty="0" smtClean="0">
                <a:latin typeface="Arial" pitchFamily="34" charset="0"/>
                <a:cs typeface="Arial" pitchFamily="34" charset="0"/>
              </a:rPr>
              <a:t>ESTRUCTURA DE FUNCIONAMIENTO DEL PROGRAMA</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RECEPCIÓN DEL EQUIPO INVESTIGADOR</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700760"/>
            <a:ext cx="9144000" cy="5373270"/>
          </a:xfrm>
        </p:spPr>
        <p:txBody>
          <a:bodyPr>
            <a:normAutofit/>
          </a:bodyPr>
          <a:lstStyle/>
          <a:p>
            <a:pPr algn="just">
              <a:buNone/>
            </a:pPr>
            <a:r>
              <a:rPr lang="es-ES" sz="2000" b="1" dirty="0" smtClean="0"/>
              <a:t>CARGO					SUMINISTRADO POR</a:t>
            </a:r>
            <a:endParaRPr lang="es-ES" sz="2000" dirty="0" smtClean="0"/>
          </a:p>
          <a:p>
            <a:pPr algn="just">
              <a:buNone/>
            </a:pPr>
            <a:r>
              <a:rPr lang="es-ES" sz="2000" b="1" dirty="0" smtClean="0"/>
              <a:t> </a:t>
            </a:r>
            <a:endParaRPr lang="es-ES" sz="2000" dirty="0" smtClean="0"/>
          </a:p>
          <a:p>
            <a:pPr algn="just">
              <a:buNone/>
            </a:pPr>
            <a:r>
              <a:rPr lang="es-ES" sz="2000" b="1" dirty="0" smtClean="0"/>
              <a:t>CONSEJEROS, SÍNDICOS Y/O GERENTES	CADA ENTIDAD ASOCIADA</a:t>
            </a:r>
            <a:endParaRPr lang="es-ES" sz="2000" dirty="0" smtClean="0"/>
          </a:p>
          <a:p>
            <a:pPr marL="0" algn="just">
              <a:buNone/>
            </a:pPr>
            <a:r>
              <a:rPr lang="es-ES" sz="2000" b="1" dirty="0" smtClean="0"/>
              <a:t>Función</a:t>
            </a:r>
            <a:r>
              <a:rPr lang="es-ES" sz="2000" dirty="0" smtClean="0"/>
              <a:t>: Realizar una concisa exposición sobre el origen y el accionar de la Entidad, profundizando sobre su relación con los Asociados y vínculos con la comunidad donde actúa. Responder a las inquietudes que le fueron planteadas en esa exposición.</a:t>
            </a:r>
          </a:p>
          <a:p>
            <a:pPr algn="just">
              <a:buNone/>
            </a:pPr>
            <a:r>
              <a:rPr lang="es-ES" sz="2000" b="1" dirty="0" smtClean="0">
                <a:solidFill>
                  <a:srgbClr val="00B050"/>
                </a:solidFill>
              </a:rPr>
              <a:t> </a:t>
            </a:r>
            <a:endParaRPr lang="es-ES" sz="2000" dirty="0" smtClean="0">
              <a:solidFill>
                <a:srgbClr val="00B050"/>
              </a:solidFill>
            </a:endParaRPr>
          </a:p>
          <a:p>
            <a:pPr algn="just">
              <a:buNone/>
            </a:pPr>
            <a:r>
              <a:rPr lang="es-ES" sz="2000" b="1" dirty="0" smtClean="0"/>
              <a:t>RESPONSABLE INTERNO			CADA ENTIDAD ASOCIADA</a:t>
            </a:r>
            <a:endParaRPr lang="es-ES" sz="2000" dirty="0" smtClean="0"/>
          </a:p>
          <a:p>
            <a:pPr marL="0" algn="just">
              <a:buNone/>
            </a:pPr>
            <a:r>
              <a:rPr lang="es-ES" sz="2000" b="1" dirty="0" smtClean="0"/>
              <a:t>Función</a:t>
            </a:r>
            <a:r>
              <a:rPr lang="es-ES" sz="2000" dirty="0" smtClean="0"/>
              <a:t>: Mantener contactos (vía electrónica) con la Secretaría Administrativa y Jefe de Grupo de Investigadores. Reunirse con los investigadores (Profesor y Alumnos), proveyéndole la documentación e información. Atender consultas. Propender a que la tarea culmine con éxito. Colaborar con la redacción del informe y corroborar su contenido, coordinando con los Consejeros, Directivos y Funcionarios. </a:t>
            </a:r>
            <a:endParaRPr lang="es-ES" sz="2000"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23</a:t>
            </a:fld>
            <a:endParaRPr lang="es-E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0"/>
            <a:ext cx="9144000" cy="792110"/>
          </a:xfrm>
        </p:spPr>
        <p:txBody>
          <a:bodyPr>
            <a:noAutofit/>
          </a:bodyPr>
          <a:lstStyle/>
          <a:p>
            <a:r>
              <a:rPr lang="es-ES" sz="2400" b="1" dirty="0" smtClean="0">
                <a:latin typeface="Arial" pitchFamily="34" charset="0"/>
                <a:cs typeface="Arial" pitchFamily="34" charset="0"/>
              </a:rPr>
              <a:t>ESTRUCTURA DE FUNCIONAMIENTO DEL PROGRAMA </a:t>
            </a:r>
            <a:r>
              <a:rPr lang="es-ES" sz="2800" dirty="0" smtClean="0">
                <a:latin typeface="Arial" pitchFamily="34" charset="0"/>
                <a:cs typeface="Arial" pitchFamily="34" charset="0"/>
              </a:rPr>
              <a:t/>
            </a:r>
            <a:br>
              <a:rPr lang="es-ES" sz="2800" dirty="0" smtClean="0">
                <a:latin typeface="Arial" pitchFamily="34" charset="0"/>
                <a:cs typeface="Arial" pitchFamily="34" charset="0"/>
              </a:rPr>
            </a:br>
            <a:r>
              <a:rPr lang="es-ES" sz="2000" b="1" dirty="0" smtClean="0">
                <a:latin typeface="Arial" pitchFamily="34" charset="0"/>
                <a:cs typeface="Arial" pitchFamily="34" charset="0"/>
              </a:rPr>
              <a:t>EQUIPO DE INVESTIGACION</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052670"/>
            <a:ext cx="9144000" cy="6220340"/>
          </a:xfrm>
        </p:spPr>
        <p:txBody>
          <a:bodyPr>
            <a:normAutofit fontScale="40000" lnSpcReduction="20000"/>
          </a:bodyPr>
          <a:lstStyle/>
          <a:p>
            <a:pPr algn="just">
              <a:buNone/>
            </a:pPr>
            <a:r>
              <a:rPr lang="es-ES" sz="4500" b="1" dirty="0" smtClean="0"/>
              <a:t>CARGO					SUMINISTRADO POR</a:t>
            </a:r>
          </a:p>
          <a:p>
            <a:pPr algn="just">
              <a:buNone/>
            </a:pPr>
            <a:r>
              <a:rPr lang="es-ES" sz="4500" b="1" dirty="0" smtClean="0"/>
              <a:t>	</a:t>
            </a:r>
          </a:p>
          <a:p>
            <a:pPr algn="just">
              <a:buNone/>
            </a:pPr>
            <a:r>
              <a:rPr lang="es-ES" sz="4500" b="1" dirty="0" smtClean="0"/>
              <a:t>CAPACITADORES				ICES</a:t>
            </a:r>
            <a:endParaRPr lang="es-ES" sz="4500" dirty="0" smtClean="0"/>
          </a:p>
          <a:p>
            <a:pPr marL="0" algn="just">
              <a:buNone/>
            </a:pPr>
            <a:r>
              <a:rPr lang="es-ES" sz="4500" b="1" dirty="0" smtClean="0"/>
              <a:t>Función: </a:t>
            </a:r>
            <a:r>
              <a:rPr lang="es-ES" sz="4500" dirty="0" smtClean="0"/>
              <a:t>Mantener contacto con el Coordinador Académico y la Secretaria Académica. Brindar las clases de Capacitación para los Jefes de Grupo (Profesores) e Investigadores (Alumnos). Atender (vía electrónica) las consultas del Jefe de Grupo o Coordinador Académico. Orientar el enfoque de la investigación. Definir la forma de archivar los documentos. </a:t>
            </a:r>
          </a:p>
          <a:p>
            <a:pPr algn="just">
              <a:buNone/>
            </a:pPr>
            <a:r>
              <a:rPr lang="es-ES" sz="3400" b="1" dirty="0" smtClean="0"/>
              <a:t> </a:t>
            </a:r>
            <a:endParaRPr lang="es-ES" sz="3400" dirty="0" smtClean="0"/>
          </a:p>
          <a:p>
            <a:pPr algn="just">
              <a:buNone/>
            </a:pPr>
            <a:r>
              <a:rPr lang="es-ES" sz="4500" b="1" dirty="0" smtClean="0"/>
              <a:t>JEFES DE GRUPOS (PROFESORES)		ICES / SAN JOSE - TERCIARIOS</a:t>
            </a:r>
            <a:endParaRPr lang="es-ES" sz="4500" dirty="0" smtClean="0"/>
          </a:p>
          <a:p>
            <a:pPr marL="0" algn="just">
              <a:buNone/>
            </a:pPr>
            <a:r>
              <a:rPr lang="es-ES" sz="4500" b="1" dirty="0" smtClean="0"/>
              <a:t>Función: </a:t>
            </a:r>
            <a:r>
              <a:rPr lang="es-ES" sz="4500" dirty="0" smtClean="0"/>
              <a:t>Mantener contacto con el Coordinador Académico y la Secretaria Académica. Efectuar consultas personales al Coordinador y por vía electrónica al Capacitador y al Responsable Interno. Asistir a la primera visita que se realice a la Entidad objeto de la investigación. Asistir y orientar a los investigadores. Asistir a las clases de Capacitación. Participar en  reuniones de evaluación, en la redacción, tratamiento y elevación del informe. Acompañar en la Jornada Académica.</a:t>
            </a:r>
          </a:p>
          <a:p>
            <a:pPr algn="just">
              <a:buNone/>
            </a:pPr>
            <a:r>
              <a:rPr lang="es-ES" sz="4000" b="1" dirty="0" smtClean="0"/>
              <a:t> </a:t>
            </a:r>
            <a:endParaRPr lang="es-ES" sz="4000" dirty="0" smtClean="0"/>
          </a:p>
          <a:p>
            <a:pPr algn="just">
              <a:buNone/>
            </a:pPr>
            <a:r>
              <a:rPr lang="es-ES" sz="4000" b="1" dirty="0" smtClean="0"/>
              <a:t> </a:t>
            </a:r>
            <a:r>
              <a:rPr lang="es-ES" sz="4500" b="1" dirty="0" smtClean="0"/>
              <a:t>INVESTIGADORES (ALUMNOS)		ICES / SAN JOSE – TERCIARIOS</a:t>
            </a:r>
            <a:r>
              <a:rPr lang="es-ES" sz="4000" b="1" dirty="0" smtClean="0"/>
              <a:t>	</a:t>
            </a:r>
          </a:p>
          <a:p>
            <a:pPr marL="0" algn="just">
              <a:buNone/>
            </a:pPr>
            <a:r>
              <a:rPr lang="es-ES" sz="4000" b="1" dirty="0" smtClean="0"/>
              <a:t> </a:t>
            </a:r>
            <a:r>
              <a:rPr lang="es-ES" sz="4500" b="1" dirty="0" smtClean="0"/>
              <a:t>Función: </a:t>
            </a:r>
            <a:r>
              <a:rPr lang="es-ES" sz="4500" dirty="0" smtClean="0"/>
              <a:t>Mantener contacto con la Secretaria Académica y el Jefe de Grupo, en ausencia de éste, podrá hacerlo con el Coordinador Académico. Sugerir preguntas o plantear dudas para que el Jefe de Grupo las eleve al Investigador. Asistir a las clases de Capacitación. Desarrollar la tarea de campo, según ha sido pre-establecida. Redactar los informes solicitando la asistencia del Jefe, participando en el tratamiento y elevación de los mismos. Entregar los informes preliminares y definitivos en la Secretaría Académica. Asistir a reuniones de evaluación. Explicar el informe en la Jornada académica. </a:t>
            </a:r>
          </a:p>
          <a:p>
            <a:pPr marL="0">
              <a:buNone/>
            </a:pPr>
            <a:r>
              <a:rPr lang="es-ES" sz="4500" dirty="0" smtClean="0"/>
              <a:t>		</a:t>
            </a:r>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24</a:t>
            </a:fld>
            <a:endParaRPr lang="es-E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908650"/>
          </a:xfrm>
        </p:spPr>
        <p:txBody>
          <a:bodyPr>
            <a:normAutofit/>
          </a:bodyPr>
          <a:lstStyle/>
          <a:p>
            <a:r>
              <a:rPr lang="es-ES" sz="2400" b="1" dirty="0" smtClean="0">
                <a:latin typeface="Arial" pitchFamily="34" charset="0"/>
                <a:cs typeface="Arial" pitchFamily="34" charset="0"/>
              </a:rPr>
              <a:t>METODO DE TRABAJO</a:t>
            </a:r>
            <a:r>
              <a:rPr lang="es-ES" sz="2800" b="1" dirty="0" smtClean="0">
                <a:latin typeface="Arial" pitchFamily="34" charset="0"/>
                <a:cs typeface="Arial" pitchFamily="34" charset="0"/>
              </a:rPr>
              <a:t/>
            </a:r>
            <a:br>
              <a:rPr lang="es-ES" sz="2800" b="1" dirty="0" smtClean="0">
                <a:latin typeface="Arial" pitchFamily="34" charset="0"/>
                <a:cs typeface="Arial" pitchFamily="34" charset="0"/>
              </a:rPr>
            </a:br>
            <a:r>
              <a:rPr lang="es-ES" sz="2000" b="1" dirty="0" smtClean="0">
                <a:latin typeface="Arial" pitchFamily="34" charset="0"/>
                <a:cs typeface="Arial" pitchFamily="34" charset="0"/>
              </a:rPr>
              <a:t>ETAPA PREVIA</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340710"/>
            <a:ext cx="8964610" cy="5256730"/>
          </a:xfrm>
        </p:spPr>
        <p:txBody>
          <a:bodyPr>
            <a:normAutofit/>
          </a:bodyPr>
          <a:lstStyle/>
          <a:p>
            <a:pPr algn="just">
              <a:buNone/>
            </a:pPr>
            <a:r>
              <a:rPr lang="es-ES" sz="2400" dirty="0" smtClean="0"/>
              <a:t>+	</a:t>
            </a:r>
            <a:r>
              <a:rPr lang="es-ES" sz="1800" dirty="0" smtClean="0"/>
              <a:t>REUNIONES INFORMATIVAS PARA LAS COMUNIDADES EDUCATIVAS TERCIARIAS (ICES/SAN JOSE) Y LAS ENTIDADES ASOCIADAS A CASA COOPERATIVA.</a:t>
            </a:r>
          </a:p>
          <a:p>
            <a:pPr algn="just">
              <a:buNone/>
            </a:pPr>
            <a:endParaRPr lang="es-ES" sz="1800" dirty="0" smtClean="0"/>
          </a:p>
          <a:p>
            <a:pPr algn="just">
              <a:buNone/>
            </a:pPr>
            <a:r>
              <a:rPr lang="es-ES" sz="1800" dirty="0" smtClean="0"/>
              <a:t>+	REGISTRO DE ASPIRANTES (PROFESORES Y ALUMNOS)</a:t>
            </a:r>
          </a:p>
          <a:p>
            <a:pPr algn="just">
              <a:buNone/>
            </a:pPr>
            <a:endParaRPr lang="es-ES" sz="1800" dirty="0" smtClean="0"/>
          </a:p>
          <a:p>
            <a:pPr algn="just">
              <a:buNone/>
            </a:pPr>
            <a:r>
              <a:rPr lang="es-ES" sz="1800" dirty="0" smtClean="0"/>
              <a:t>+	JORNADAS DE CAPACITACION EN INVESTIGACION</a:t>
            </a:r>
          </a:p>
          <a:p>
            <a:pPr algn="just">
              <a:buNone/>
            </a:pPr>
            <a:endParaRPr lang="es-ES" sz="1800" dirty="0" smtClean="0"/>
          </a:p>
          <a:p>
            <a:pPr algn="just">
              <a:buNone/>
            </a:pPr>
            <a:r>
              <a:rPr lang="es-ES" sz="1800" dirty="0" smtClean="0"/>
              <a:t>+	CONFORMACION DE LOS GRUPOS DE INVESTIGACION, QUE SE FIJARAN DE ACUERDO AL ANALISIS PREVIO SOBRE LA ENTIDAD A VISITAR. CONSTARAN DE UN JEFE DE GRUPO (Profesor) Y DE DOS A SEIS INVESTIGADORES (Alumnos). EN LOS CASOS QUE SEA NECESARIO, EL JEFE DE GRUPO CONTARA CON LA ASISTENCIA DE OTRO PROFESOR. </a:t>
            </a:r>
          </a:p>
          <a:p>
            <a:pPr algn="just">
              <a:buNone/>
            </a:pPr>
            <a:endParaRPr lang="es-ES" sz="1800" dirty="0" smtClean="0"/>
          </a:p>
          <a:p>
            <a:pPr algn="just">
              <a:buNone/>
            </a:pPr>
            <a:r>
              <a:rPr lang="es-ES" sz="1800" dirty="0" smtClean="0"/>
              <a:t>+	ELABORAR CRONOGRAMA DE VISITAS A LAS ENTIDADES PARA LA EJECUCION DE LA  INVESTIGACIÓN.</a:t>
            </a:r>
          </a:p>
          <a:p>
            <a:pPr>
              <a:buNone/>
            </a:pPr>
            <a:r>
              <a:rPr lang="es-ES" sz="1800" b="1" dirty="0" smtClean="0"/>
              <a:t>		</a:t>
            </a:r>
            <a:endParaRPr lang="es-ES" sz="1800" dirty="0" smtClean="0"/>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25</a:t>
            </a:fld>
            <a:endParaRPr lang="es-E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908650"/>
          </a:xfrm>
        </p:spPr>
        <p:txBody>
          <a:bodyPr>
            <a:normAutofit/>
          </a:bodyPr>
          <a:lstStyle/>
          <a:p>
            <a:r>
              <a:rPr lang="es-ES" sz="2400" b="1" dirty="0" smtClean="0">
                <a:latin typeface="Arial" pitchFamily="34" charset="0"/>
                <a:cs typeface="Arial" pitchFamily="34" charset="0"/>
              </a:rPr>
              <a:t>METODO DE TRABAJO</a:t>
            </a:r>
            <a:r>
              <a:rPr lang="es-ES" sz="2800" b="1" dirty="0" smtClean="0">
                <a:latin typeface="Arial" pitchFamily="34" charset="0"/>
                <a:cs typeface="Arial" pitchFamily="34" charset="0"/>
              </a:rPr>
              <a:t/>
            </a:r>
            <a:br>
              <a:rPr lang="es-ES" sz="2800" b="1" dirty="0" smtClean="0">
                <a:latin typeface="Arial" pitchFamily="34" charset="0"/>
                <a:cs typeface="Arial" pitchFamily="34" charset="0"/>
              </a:rPr>
            </a:br>
            <a:r>
              <a:rPr lang="es-ES" sz="2000" b="1" dirty="0" smtClean="0">
                <a:latin typeface="Arial" pitchFamily="34" charset="0"/>
                <a:cs typeface="Arial" pitchFamily="34" charset="0"/>
              </a:rPr>
              <a:t>ETAPA INVESTIGATIVA</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268700"/>
            <a:ext cx="9144000" cy="5805330"/>
          </a:xfrm>
        </p:spPr>
        <p:txBody>
          <a:bodyPr>
            <a:normAutofit fontScale="92500" lnSpcReduction="20000"/>
          </a:bodyPr>
          <a:lstStyle/>
          <a:p>
            <a:pPr algn="just">
              <a:lnSpc>
                <a:spcPct val="110000"/>
              </a:lnSpc>
              <a:buNone/>
            </a:pPr>
            <a:r>
              <a:rPr lang="es-ES" sz="1900" dirty="0" smtClean="0"/>
              <a:t>+ VISITAS A LAS ENTIDADES, DE ACUERDO AL CRONOGRAMA PRE-FIJADO</a:t>
            </a:r>
          </a:p>
          <a:p>
            <a:pPr algn="just">
              <a:lnSpc>
                <a:spcPct val="110000"/>
              </a:lnSpc>
              <a:buNone/>
            </a:pPr>
            <a:r>
              <a:rPr lang="es-ES" sz="1900" dirty="0" smtClean="0"/>
              <a:t>+ ESTUDIO E INVESTIGACION SOBRE EL MATERIAL RECIBIDO</a:t>
            </a:r>
          </a:p>
          <a:p>
            <a:pPr algn="just">
              <a:lnSpc>
                <a:spcPct val="110000"/>
              </a:lnSpc>
              <a:buNone/>
            </a:pPr>
            <a:endParaRPr lang="es-ES" sz="1900" dirty="0" smtClean="0"/>
          </a:p>
          <a:p>
            <a:pPr algn="just">
              <a:lnSpc>
                <a:spcPct val="110000"/>
              </a:lnSpc>
              <a:buNone/>
            </a:pPr>
            <a:r>
              <a:rPr lang="es-ES" sz="1900" dirty="0" smtClean="0"/>
              <a:t>+ INVESTIGACION ELECTRONICA SOBRE ENTIDADES SIMILARES</a:t>
            </a:r>
          </a:p>
          <a:p>
            <a:pPr algn="just">
              <a:lnSpc>
                <a:spcPct val="110000"/>
              </a:lnSpc>
              <a:buNone/>
            </a:pPr>
            <a:r>
              <a:rPr lang="es-ES" sz="1900" dirty="0" smtClean="0"/>
              <a:t>+ REUNIONES DEL GRUPO CON EL PROFESOR JEFE.</a:t>
            </a:r>
          </a:p>
          <a:p>
            <a:pPr algn="just">
              <a:lnSpc>
                <a:spcPct val="110000"/>
              </a:lnSpc>
              <a:buNone/>
            </a:pPr>
            <a:endParaRPr lang="es-ES" sz="1900" dirty="0" smtClean="0"/>
          </a:p>
          <a:p>
            <a:pPr algn="just">
              <a:lnSpc>
                <a:spcPct val="110000"/>
              </a:lnSpc>
              <a:buNone/>
            </a:pPr>
            <a:r>
              <a:rPr lang="es-ES" sz="1900" dirty="0" smtClean="0"/>
              <a:t>+ CONTACTO CON EL RESPONSABLE INTERNO PARA EVACUAR CONSULTAS</a:t>
            </a:r>
          </a:p>
          <a:p>
            <a:pPr algn="just">
              <a:lnSpc>
                <a:spcPct val="110000"/>
              </a:lnSpc>
              <a:buNone/>
            </a:pPr>
            <a:r>
              <a:rPr lang="es-ES" sz="1900" dirty="0" smtClean="0"/>
              <a:t>+ NUEVAS VISITAS PARA PROFUNDIZAR O RECABAR MÁS INFORMACION</a:t>
            </a:r>
          </a:p>
          <a:p>
            <a:pPr algn="just">
              <a:lnSpc>
                <a:spcPct val="110000"/>
              </a:lnSpc>
              <a:buNone/>
            </a:pPr>
            <a:endParaRPr lang="es-ES" sz="1900" dirty="0" smtClean="0"/>
          </a:p>
          <a:p>
            <a:pPr algn="just">
              <a:lnSpc>
                <a:spcPct val="110000"/>
              </a:lnSpc>
              <a:buNone/>
            </a:pPr>
            <a:r>
              <a:rPr lang="es-ES" sz="1900" dirty="0" smtClean="0"/>
              <a:t>+ CONSULTA VIA ELECTRONICA, DEL JEFE DE GRUPO AL CAPACITADOR, PARA ORIENTAR LA INVESTIGACION O DAR RESPUESTAS A INQUIETUDES O DUDAS</a:t>
            </a:r>
          </a:p>
          <a:p>
            <a:pPr algn="just">
              <a:lnSpc>
                <a:spcPct val="110000"/>
              </a:lnSpc>
              <a:buNone/>
            </a:pPr>
            <a:r>
              <a:rPr lang="es-ES" sz="1900" dirty="0" smtClean="0"/>
              <a:t>+ CONTINUACION DE LA INVESTIGACION ELECTRONICA</a:t>
            </a:r>
          </a:p>
          <a:p>
            <a:pPr algn="just">
              <a:lnSpc>
                <a:spcPct val="110000"/>
              </a:lnSpc>
              <a:buNone/>
            </a:pPr>
            <a:endParaRPr lang="es-ES" sz="1900" dirty="0" smtClean="0"/>
          </a:p>
          <a:p>
            <a:pPr algn="just">
              <a:lnSpc>
                <a:spcPct val="110000"/>
              </a:lnSpc>
              <a:buNone/>
            </a:pPr>
            <a:r>
              <a:rPr lang="es-ES" sz="1900" dirty="0" smtClean="0"/>
              <a:t>+ NUEVAS REUNIONES GRUPALES CON EL PROFESOR JEFE</a:t>
            </a:r>
          </a:p>
          <a:p>
            <a:pPr algn="just">
              <a:lnSpc>
                <a:spcPct val="110000"/>
              </a:lnSpc>
              <a:buNone/>
            </a:pPr>
            <a:r>
              <a:rPr lang="es-ES" sz="1900" dirty="0" smtClean="0"/>
              <a:t>+ REPETICION DEL CONTACTO CON EL RESPONSABLE INTERNO, PARA CULMINAR CON LA TOMA DE LA INFORMACION</a:t>
            </a:r>
          </a:p>
          <a:p>
            <a:pPr algn="just">
              <a:lnSpc>
                <a:spcPct val="110000"/>
              </a:lnSpc>
              <a:buNone/>
            </a:pPr>
            <a:endParaRPr lang="es-ES" sz="1900" dirty="0" smtClean="0"/>
          </a:p>
          <a:p>
            <a:pPr algn="just">
              <a:lnSpc>
                <a:spcPct val="110000"/>
              </a:lnSpc>
              <a:buNone/>
            </a:pPr>
            <a:r>
              <a:rPr lang="es-ES" sz="1900" dirty="0" smtClean="0"/>
              <a:t>+ RESGUARDAR EN EL ICES EL MATERIAL RECIBIDO, FISICO Y ELECTRÓNICO.	</a:t>
            </a:r>
            <a:r>
              <a:rPr lang="es-ES" sz="2000" dirty="0" smtClean="0"/>
              <a:t>	</a:t>
            </a:r>
          </a:p>
          <a:p>
            <a:pPr>
              <a:buNone/>
            </a:pPr>
            <a:r>
              <a:rPr lang="es-ES" sz="2000" dirty="0" smtClean="0"/>
              <a:t>		</a:t>
            </a:r>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26</a:t>
            </a:fld>
            <a:endParaRPr lang="es-E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3664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260560"/>
            <a:ext cx="9144000" cy="764630"/>
          </a:xfrm>
        </p:spPr>
        <p:txBody>
          <a:bodyPr>
            <a:noAutofit/>
          </a:bodyPr>
          <a:lstStyle/>
          <a:p>
            <a:r>
              <a:rPr lang="es-ES" sz="2400" b="1" dirty="0" smtClean="0">
                <a:latin typeface="Arial" pitchFamily="34" charset="0"/>
                <a:cs typeface="Arial" pitchFamily="34" charset="0"/>
              </a:rPr>
              <a:t>METODO DE TRABAJO</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ULTIMA ETAPA</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484730"/>
            <a:ext cx="9144000" cy="5184720"/>
          </a:xfrm>
        </p:spPr>
        <p:txBody>
          <a:bodyPr>
            <a:noAutofit/>
          </a:bodyPr>
          <a:lstStyle/>
          <a:p>
            <a:pPr algn="just">
              <a:buNone/>
            </a:pPr>
            <a:r>
              <a:rPr lang="es-ES" sz="1800" dirty="0" smtClean="0"/>
              <a:t>+ REUNION EVALUATIVA (INVESTIGADORES, JEFE Y COORDINADOR ACADEMICO), A EFECTOS DE DAR POR TERMINADA LA INVESTIGACION, DOCUMENTAR LAS REUNIONES EN ACTAS.</a:t>
            </a:r>
          </a:p>
          <a:p>
            <a:pPr algn="just">
              <a:buNone/>
            </a:pPr>
            <a:r>
              <a:rPr lang="es-ES" sz="1800" dirty="0" smtClean="0"/>
              <a:t>+ ELABORACION DEL BORRADOR DEL INFORME JUNTO AL JEFE, SOLICITANDO COLABORACION AL COORDINADOR ACADEMICO.</a:t>
            </a:r>
          </a:p>
          <a:p>
            <a:pPr algn="just">
              <a:buNone/>
            </a:pPr>
            <a:endParaRPr lang="es-ES" sz="1800" dirty="0" smtClean="0"/>
          </a:p>
          <a:p>
            <a:pPr algn="just">
              <a:buNone/>
            </a:pPr>
            <a:r>
              <a:rPr lang="es-ES" sz="1800" dirty="0" smtClean="0"/>
              <a:t>+ PRESENTACION DEL INFORME EN SECRETARIA ACADEMICA, PARA QUE LO DERIVE AL AREA DE REDACCION PARA SU VISADO Y POSTERIOR RETORNO.</a:t>
            </a:r>
          </a:p>
          <a:p>
            <a:pPr algn="just">
              <a:buNone/>
            </a:pPr>
            <a:r>
              <a:rPr lang="es-ES" sz="1800" dirty="0" smtClean="0"/>
              <a:t>+ TRATAMIENTO DEL INFORME JUNTO AL RESPONSABLE INTERNO DE CADA    ENTIDAD</a:t>
            </a:r>
          </a:p>
          <a:p>
            <a:pPr algn="just">
              <a:buNone/>
            </a:pPr>
            <a:endParaRPr lang="es-ES" sz="1800" dirty="0" smtClean="0"/>
          </a:p>
          <a:p>
            <a:pPr algn="just">
              <a:buNone/>
            </a:pPr>
            <a:r>
              <a:rPr lang="es-ES" sz="1800" dirty="0" smtClean="0"/>
              <a:t>+ ELEVACION DEL INFORME DEFINITIVO AL COORDINADOR ACADEMICO, DENTRO DE LOS PLAZOS PRE-ESTABLECIDOS PARA CADA ENTIDAD</a:t>
            </a:r>
          </a:p>
          <a:p>
            <a:pPr algn="just">
              <a:buNone/>
            </a:pPr>
            <a:r>
              <a:rPr lang="es-ES" sz="1800" dirty="0" smtClean="0"/>
              <a:t>+ JORNADA ACADEMICA, PRESENTACION DE INFORMES (ESTILO TESIS)</a:t>
            </a:r>
          </a:p>
          <a:p>
            <a:pPr algn="just">
              <a:buNone/>
            </a:pPr>
            <a:endParaRPr lang="es-ES" sz="1800" dirty="0" smtClean="0"/>
          </a:p>
          <a:p>
            <a:pPr algn="just">
              <a:buNone/>
            </a:pPr>
            <a:r>
              <a:rPr lang="es-ES" sz="1800" dirty="0" smtClean="0"/>
              <a:t>+ EVENTO DE CIERRE</a:t>
            </a:r>
          </a:p>
          <a:p>
            <a:pPr algn="just">
              <a:buNone/>
            </a:pPr>
            <a:r>
              <a:rPr lang="es-ES" sz="1800" dirty="0" smtClean="0"/>
              <a:t>+ DIFUNDIR, POR DIVERSOS MEDIOS, EL DOCUMENTO QUE HAYA SIDO ELABORADO</a:t>
            </a:r>
            <a:r>
              <a:rPr lang="es-ES" sz="2000" dirty="0" smtClean="0"/>
              <a:t> </a:t>
            </a:r>
            <a:endParaRPr lang="es-ES" sz="2000"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27</a:t>
            </a:fld>
            <a:endParaRPr lang="es-E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79211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260560"/>
            <a:ext cx="9144000" cy="720100"/>
          </a:xfrm>
        </p:spPr>
        <p:txBody>
          <a:bodyPr>
            <a:normAutofit fontScale="90000"/>
          </a:bodyPr>
          <a:lstStyle/>
          <a:p>
            <a:r>
              <a:rPr lang="es-ES" sz="2000" b="1" dirty="0" smtClean="0"/>
              <a:t/>
            </a:r>
            <a:br>
              <a:rPr lang="es-ES" sz="2000" b="1" dirty="0" smtClean="0"/>
            </a:br>
            <a:r>
              <a:rPr lang="es-ES" sz="2000" b="1" dirty="0" smtClean="0"/>
              <a:t/>
            </a:r>
            <a:br>
              <a:rPr lang="es-ES" sz="2000" b="1" dirty="0" smtClean="0"/>
            </a:br>
            <a:r>
              <a:rPr lang="es-ES" sz="2400" b="1" dirty="0" smtClean="0">
                <a:latin typeface="Arial" pitchFamily="34" charset="0"/>
                <a:cs typeface="Arial" pitchFamily="34" charset="0"/>
              </a:rPr>
              <a:t>ENTIDADES ASOCIADAS QUE PARTICIPAN DEL PROGRAMA</a:t>
            </a:r>
            <a:r>
              <a:rPr lang="es-ES" sz="2000" dirty="0" smtClean="0">
                <a:latin typeface="Arial" pitchFamily="34" charset="0"/>
                <a:cs typeface="Arial" pitchFamily="34" charset="0"/>
              </a:rPr>
              <a:t/>
            </a:r>
            <a:br>
              <a:rPr lang="es-ES" sz="2000" dirty="0" smtClean="0">
                <a:latin typeface="Arial" pitchFamily="34" charset="0"/>
                <a:cs typeface="Arial" pitchFamily="34" charset="0"/>
              </a:rPr>
            </a:br>
            <a:r>
              <a:rPr lang="es-ES" sz="2000" b="1" dirty="0" smtClean="0">
                <a:latin typeface="Arial" pitchFamily="34" charset="0"/>
                <a:cs typeface="Arial" pitchFamily="34" charset="0"/>
              </a:rPr>
              <a:t>CON PROPOSITOS Y ACTIVIDADES ESPECÍFICAS:</a:t>
            </a:r>
            <a:r>
              <a:rPr lang="es-ES" dirty="0" smtClean="0"/>
              <a:t/>
            </a:r>
            <a:br>
              <a:rPr lang="es-ES" dirty="0" smtClean="0"/>
            </a:br>
            <a:endParaRPr lang="es-ES" dirty="0"/>
          </a:p>
        </p:txBody>
      </p:sp>
      <p:sp>
        <p:nvSpPr>
          <p:cNvPr id="4" name="3 CuadroTexto"/>
          <p:cNvSpPr txBox="1"/>
          <p:nvPr/>
        </p:nvSpPr>
        <p:spPr>
          <a:xfrm>
            <a:off x="0" y="1052670"/>
            <a:ext cx="9144000" cy="6093976"/>
          </a:xfrm>
          <a:prstGeom prst="rect">
            <a:avLst/>
          </a:prstGeom>
          <a:noFill/>
        </p:spPr>
        <p:txBody>
          <a:bodyPr wrap="square" rtlCol="0">
            <a:spAutoFit/>
          </a:bodyPr>
          <a:lstStyle/>
          <a:p>
            <a:r>
              <a:rPr lang="es-ES" b="1" dirty="0" smtClean="0"/>
              <a:t>						        R U B R O S:</a:t>
            </a:r>
            <a:endParaRPr lang="es-ES" dirty="0" smtClean="0"/>
          </a:p>
          <a:p>
            <a:r>
              <a:rPr lang="es-ES" b="1" dirty="0" smtClean="0"/>
              <a:t>DENOMINACION:				PRINCIPAL:		SECUNDARIOS:</a:t>
            </a:r>
            <a:endParaRPr lang="es-ES" dirty="0" smtClean="0"/>
          </a:p>
          <a:p>
            <a:r>
              <a:rPr lang="es-ES" b="1" dirty="0" smtClean="0"/>
              <a:t>		</a:t>
            </a:r>
          </a:p>
          <a:p>
            <a:r>
              <a:rPr lang="es-ES" b="1" baseline="30000" dirty="0" smtClean="0"/>
              <a:t>SANCOR COOPERATIVAS UNIDAS LTDA.			INDUSTRIAL		COMERCIAL/PROVISION		 </a:t>
            </a:r>
            <a:endParaRPr lang="es-ES" b="1" dirty="0" smtClean="0"/>
          </a:p>
          <a:p>
            <a:r>
              <a:rPr lang="es-ES" b="1" baseline="30000" dirty="0" smtClean="0"/>
              <a:t>SANCOR COOPERATIVA DE SEGUROS LTDA. 			SEGUROS		SERVICIOS	</a:t>
            </a:r>
          </a:p>
          <a:p>
            <a:endParaRPr lang="es-ES" b="1" baseline="30000" dirty="0" smtClean="0"/>
          </a:p>
          <a:p>
            <a:r>
              <a:rPr lang="es-ES" b="1" baseline="30000" dirty="0" smtClean="0"/>
              <a:t>CASA COOPERATIVA DE PROVISION SUNCHALES LTDA.		PROMOCION/DIFUSION	CAPACITACION</a:t>
            </a:r>
            <a:endParaRPr lang="es-ES" b="1" dirty="0" smtClean="0"/>
          </a:p>
          <a:p>
            <a:r>
              <a:rPr lang="es-ES" b="1" baseline="30000" dirty="0" smtClean="0"/>
              <a:t>			</a:t>
            </a:r>
            <a:endParaRPr lang="es-ES" b="1" dirty="0" smtClean="0"/>
          </a:p>
          <a:p>
            <a:r>
              <a:rPr lang="es-ES" b="1" baseline="30000" dirty="0" smtClean="0"/>
              <a:t>COOPERATIVA LTDA. AGRICOLA GANADERA DE SUNCHALES	COMERCIAL		PROVISION/SERVICIOS</a:t>
            </a:r>
            <a:endParaRPr lang="es-ES" b="1" dirty="0" smtClean="0"/>
          </a:p>
          <a:p>
            <a:r>
              <a:rPr lang="es-ES" b="1" baseline="30000" dirty="0" smtClean="0"/>
              <a:t> </a:t>
            </a:r>
            <a:endParaRPr lang="es-ES" b="1" dirty="0" smtClean="0"/>
          </a:p>
          <a:p>
            <a:r>
              <a:rPr lang="es-ES" b="1" baseline="30000" dirty="0" smtClean="0"/>
              <a:t>COOPERATIVA LTDA. PROVISION AGUA POTABLE SUNCHALES	SERVICIOS PUBLICOS	CONSTRUCCION/SERVICIOS</a:t>
            </a:r>
            <a:endParaRPr lang="es-ES" b="1" dirty="0" smtClean="0"/>
          </a:p>
          <a:p>
            <a:r>
              <a:rPr lang="es-ES" b="1" baseline="30000" dirty="0" smtClean="0"/>
              <a:t> </a:t>
            </a:r>
            <a:endParaRPr lang="es-ES" b="1" dirty="0" smtClean="0"/>
          </a:p>
          <a:p>
            <a:r>
              <a:rPr lang="es-ES" b="1" baseline="30000" dirty="0" smtClean="0"/>
              <a:t>UNION DE COOPERATIVAS GANADERAS (UNCOGA/SODECAR)	INDUSTRIAL</a:t>
            </a:r>
            <a:endParaRPr lang="es-ES" b="1" dirty="0" smtClean="0"/>
          </a:p>
          <a:p>
            <a:endParaRPr lang="es-ES" b="1" dirty="0" smtClean="0"/>
          </a:p>
          <a:p>
            <a:r>
              <a:rPr lang="es-ES" b="1" baseline="30000" dirty="0" smtClean="0"/>
              <a:t>COOPERATIVA ELECTRICIDAD Y TELEFONO COLONIA FRIAS	SERVICIOS PUBLICOS	CONSTRUCCION</a:t>
            </a:r>
            <a:endParaRPr lang="es-ES" b="1" dirty="0" smtClean="0"/>
          </a:p>
          <a:p>
            <a:r>
              <a:rPr lang="es-ES" b="1" baseline="30000" dirty="0" smtClean="0"/>
              <a:t> </a:t>
            </a:r>
            <a:endParaRPr lang="es-ES" b="1" dirty="0" smtClean="0"/>
          </a:p>
          <a:p>
            <a:r>
              <a:rPr lang="es-ES" b="1" baseline="30000" dirty="0" smtClean="0"/>
              <a:t>COOPERATIVA TELEFONICA CAMILO ALDAO			SERVICIOS PUBLICOS</a:t>
            </a:r>
            <a:endParaRPr lang="es-ES" b="1" dirty="0" smtClean="0"/>
          </a:p>
          <a:p>
            <a:endParaRPr lang="es-ES" b="1" baseline="30000" dirty="0" smtClean="0"/>
          </a:p>
          <a:p>
            <a:r>
              <a:rPr lang="es-ES" b="1" baseline="30000" dirty="0" smtClean="0"/>
              <a:t>FEDERACION COOPERATIVAS ESCOLARES SUNCHALES (</a:t>
            </a:r>
            <a:r>
              <a:rPr lang="es-ES" b="1" baseline="30000" dirty="0" err="1" smtClean="0"/>
              <a:t>Fe.Coop.E.S</a:t>
            </a:r>
            <a:r>
              <a:rPr lang="es-ES" b="1" baseline="30000" dirty="0" smtClean="0"/>
              <a:t>.)	DIFUSION</a:t>
            </a:r>
            <a:endParaRPr lang="es-ES" b="1" dirty="0" smtClean="0"/>
          </a:p>
          <a:p>
            <a:r>
              <a:rPr lang="es-ES" b="1" baseline="30000" dirty="0" smtClean="0"/>
              <a:t>		</a:t>
            </a:r>
            <a:endParaRPr lang="es-ES" dirty="0" smtClean="0"/>
          </a:p>
          <a:p>
            <a:r>
              <a:rPr lang="es-ES" b="1" baseline="30000" dirty="0" smtClean="0"/>
              <a:t> </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28</a:t>
            </a:fld>
            <a:endParaRPr lang="es-E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86412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864120"/>
          </a:xfrm>
        </p:spPr>
        <p:txBody>
          <a:bodyPr>
            <a:normAutofit fontScale="90000"/>
          </a:bodyPr>
          <a:lstStyle/>
          <a:p>
            <a:r>
              <a:rPr lang="es-ES" sz="2000" b="1" dirty="0" smtClean="0"/>
              <a:t/>
            </a:r>
            <a:br>
              <a:rPr lang="es-ES" sz="2000" b="1" dirty="0" smtClean="0"/>
            </a:br>
            <a:r>
              <a:rPr lang="es-ES" sz="2000" b="1" dirty="0" smtClean="0"/>
              <a:t/>
            </a:r>
            <a:br>
              <a:rPr lang="es-ES" sz="2000" b="1" dirty="0" smtClean="0"/>
            </a:br>
            <a:r>
              <a:rPr lang="es-ES" sz="2400" b="1" dirty="0" smtClean="0">
                <a:latin typeface="Arial" pitchFamily="34" charset="0"/>
                <a:cs typeface="Arial" pitchFamily="34" charset="0"/>
              </a:rPr>
              <a:t>ENTIDADES ASOCIADAS QUE PARTICIPAN DEL PROGRAMA</a:t>
            </a:r>
            <a:r>
              <a:rPr lang="es-ES" sz="2000" dirty="0" smtClean="0">
                <a:latin typeface="Arial" pitchFamily="34" charset="0"/>
                <a:cs typeface="Arial" pitchFamily="34" charset="0"/>
              </a:rPr>
              <a:t/>
            </a:r>
            <a:br>
              <a:rPr lang="es-ES" sz="2000" dirty="0" smtClean="0">
                <a:latin typeface="Arial" pitchFamily="34" charset="0"/>
                <a:cs typeface="Arial" pitchFamily="34" charset="0"/>
              </a:rPr>
            </a:br>
            <a:r>
              <a:rPr lang="es-ES" sz="2000" b="1" dirty="0" smtClean="0">
                <a:latin typeface="Arial" pitchFamily="34" charset="0"/>
                <a:cs typeface="Arial" pitchFamily="34" charset="0"/>
              </a:rPr>
              <a:t> AGRUPADAS POR PROPOSITOS Y ACTIVIDADES ASIMILABLES</a:t>
            </a:r>
            <a:r>
              <a:rPr lang="es-ES" dirty="0" smtClean="0">
                <a:latin typeface="Arial" pitchFamily="34" charset="0"/>
                <a:cs typeface="Arial" pitchFamily="34" charset="0"/>
              </a:rPr>
              <a:t/>
            </a:r>
            <a:br>
              <a:rPr lang="es-ES" dirty="0" smtClean="0">
                <a:latin typeface="Arial" pitchFamily="34" charset="0"/>
                <a:cs typeface="Arial" pitchFamily="34" charset="0"/>
              </a:rPr>
            </a:br>
            <a:endParaRPr lang="es-ES" dirty="0">
              <a:latin typeface="Arial" pitchFamily="34" charset="0"/>
              <a:cs typeface="Arial" pitchFamily="34" charset="0"/>
            </a:endParaRPr>
          </a:p>
        </p:txBody>
      </p:sp>
      <p:sp>
        <p:nvSpPr>
          <p:cNvPr id="3" name="2 Marcador de contenido"/>
          <p:cNvSpPr>
            <a:spLocks noGrp="1"/>
          </p:cNvSpPr>
          <p:nvPr>
            <p:ph idx="1"/>
          </p:nvPr>
        </p:nvSpPr>
        <p:spPr>
          <a:xfrm>
            <a:off x="0" y="1340710"/>
            <a:ext cx="8964610" cy="4896680"/>
          </a:xfrm>
        </p:spPr>
        <p:txBody>
          <a:bodyPr>
            <a:normAutofit fontScale="47500" lnSpcReduction="20000"/>
          </a:bodyPr>
          <a:lstStyle/>
          <a:p>
            <a:pPr>
              <a:buNone/>
            </a:pPr>
            <a:r>
              <a:rPr lang="es-ES" b="1" dirty="0" smtClean="0"/>
              <a:t>	</a:t>
            </a:r>
            <a:r>
              <a:rPr lang="es-ES" sz="2900" b="1" dirty="0" smtClean="0"/>
              <a:t>						R U B R O S:</a:t>
            </a:r>
            <a:endParaRPr lang="es-ES" sz="2900" dirty="0" smtClean="0"/>
          </a:p>
          <a:p>
            <a:pPr>
              <a:buNone/>
            </a:pPr>
            <a:endParaRPr lang="es-ES" sz="2900" b="1" dirty="0" smtClean="0"/>
          </a:p>
          <a:p>
            <a:pPr>
              <a:buNone/>
            </a:pPr>
            <a:r>
              <a:rPr lang="es-ES" sz="2900" b="1" dirty="0" smtClean="0"/>
              <a:t>DENOMINACION:				PRINCIPAL:		SECUNDARIOS:</a:t>
            </a:r>
            <a:endParaRPr lang="es-ES" sz="2900" dirty="0" smtClean="0"/>
          </a:p>
          <a:p>
            <a:pPr>
              <a:buNone/>
            </a:pPr>
            <a:r>
              <a:rPr lang="es-ES" sz="2900" b="1" dirty="0" smtClean="0"/>
              <a:t> </a:t>
            </a:r>
            <a:endParaRPr lang="es-ES" sz="2900" dirty="0" smtClean="0"/>
          </a:p>
          <a:p>
            <a:pPr>
              <a:buNone/>
            </a:pPr>
            <a:r>
              <a:rPr lang="es-ES" sz="2900" b="1" dirty="0" smtClean="0"/>
              <a:t>COOPERATIVA LTDA. TAMBEROS SUNCHALES		SERVICIOS AGRICOLAS	PROVISION/INTERMEDIA</a:t>
            </a:r>
          </a:p>
          <a:p>
            <a:pPr>
              <a:buNone/>
            </a:pPr>
            <a:endParaRPr lang="es-ES" sz="2900" b="1" dirty="0" smtClean="0"/>
          </a:p>
          <a:p>
            <a:pPr>
              <a:buNone/>
            </a:pPr>
            <a:r>
              <a:rPr lang="es-ES" sz="2900" b="1" dirty="0" smtClean="0"/>
              <a:t>COOPERATIVA LTDA. TAMBEROS COLONIA FRIAS		SERVICIOS AGRICOLAS	PROVISION/INTERMEDIA</a:t>
            </a:r>
          </a:p>
          <a:p>
            <a:pPr>
              <a:buNone/>
            </a:pPr>
            <a:endParaRPr lang="es-ES" sz="2900" b="1" dirty="0" smtClean="0"/>
          </a:p>
          <a:p>
            <a:pPr>
              <a:buNone/>
            </a:pPr>
            <a:r>
              <a:rPr lang="es-ES" sz="2900" b="1" dirty="0" smtClean="0"/>
              <a:t>COOPERATIVA LTDA. TAMBEROS COLONIA RAQUEL	SERVICIOS AGRICOLAS	PROVISION/INTERMEDIA</a:t>
            </a:r>
          </a:p>
          <a:p>
            <a:pPr>
              <a:buNone/>
            </a:pPr>
            <a:endParaRPr lang="es-ES" sz="2900" b="1" dirty="0" smtClean="0"/>
          </a:p>
          <a:p>
            <a:pPr>
              <a:buNone/>
            </a:pPr>
            <a:endParaRPr lang="es-ES" sz="2900" b="1" dirty="0" smtClean="0"/>
          </a:p>
          <a:p>
            <a:pPr>
              <a:buNone/>
            </a:pPr>
            <a:r>
              <a:rPr lang="es-ES" sz="2900" b="1" dirty="0" smtClean="0"/>
              <a:t> </a:t>
            </a:r>
          </a:p>
          <a:p>
            <a:pPr>
              <a:buNone/>
            </a:pPr>
            <a:r>
              <a:rPr lang="es-ES" sz="2900" b="1" dirty="0" smtClean="0"/>
              <a:t>COOPERATIVA LTDA. DE TRABAJO SUNCHALES Nº1	CONSTRUCCION	SERVICIOS</a:t>
            </a:r>
          </a:p>
          <a:p>
            <a:pPr>
              <a:buNone/>
            </a:pPr>
            <a:endParaRPr lang="es-ES" sz="2900" b="1" dirty="0" smtClean="0"/>
          </a:p>
          <a:p>
            <a:pPr>
              <a:buNone/>
            </a:pPr>
            <a:r>
              <a:rPr lang="es-ES" sz="2900" b="1" dirty="0" smtClean="0"/>
              <a:t>COOPERATIVA LTDA. DE TRABAJO SUNCHALES Nº2	CONSTRUCCION	SERVICIOS</a:t>
            </a:r>
          </a:p>
          <a:p>
            <a:pPr>
              <a:buNone/>
            </a:pPr>
            <a:r>
              <a:rPr lang="es-ES" sz="2900" b="1" dirty="0" smtClean="0"/>
              <a:t>		</a:t>
            </a:r>
          </a:p>
          <a:p>
            <a:pPr>
              <a:buNone/>
            </a:pPr>
            <a:r>
              <a:rPr lang="es-ES" sz="2900" b="1" dirty="0" smtClean="0"/>
              <a:t>COOPERATIVA LTDA. DE TRABAJO SUNCHALES Nº3	CONSTRUCCION	SERVICIOS</a:t>
            </a:r>
          </a:p>
          <a:p>
            <a:pPr>
              <a:buNone/>
            </a:pPr>
            <a:r>
              <a:rPr lang="es-ES" sz="4500" b="1" dirty="0" smtClean="0"/>
              <a:t> </a:t>
            </a:r>
          </a:p>
          <a:p>
            <a:pPr>
              <a:buNone/>
            </a:pPr>
            <a:r>
              <a:rPr lang="es-ES" dirty="0" smtClean="0"/>
              <a:t> </a:t>
            </a:r>
          </a:p>
          <a:p>
            <a:pPr>
              <a:buNone/>
            </a:pPr>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29</a:t>
            </a:fld>
            <a:endParaRPr lang="es-E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1025" name="Rectangle 1"/>
          <p:cNvSpPr>
            <a:spLocks noGrp="1" noChangeArrowheads="1"/>
          </p:cNvSpPr>
          <p:nvPr>
            <p:ph type="title"/>
          </p:nvPr>
        </p:nvSpPr>
        <p:spPr bwMode="auto">
          <a:xfrm>
            <a:off x="0" y="214394"/>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smtClean="0">
                <a:ln>
                  <a:noFill/>
                </a:ln>
                <a:solidFill>
                  <a:schemeClr val="tx1"/>
                </a:solidFill>
                <a:effectLst/>
                <a:latin typeface="Arial" pitchFamily="34" charset="0"/>
                <a:ea typeface="Times New Roman" pitchFamily="18" charset="0"/>
              </a:rPr>
              <a:t>ENFOQUE</a:t>
            </a:r>
            <a:endParaRPr kumimoji="0" lang="es-ES" sz="2400" b="0" i="0" u="none" strike="noStrike" cap="none" normalizeH="0" baseline="0" dirty="0" smtClean="0">
              <a:ln>
                <a:noFill/>
              </a:ln>
              <a:solidFill>
                <a:schemeClr val="tx1"/>
              </a:solidFill>
              <a:effectLst/>
              <a:latin typeface="Arial" pitchFamily="34" charset="0"/>
            </a:endParaRPr>
          </a:p>
        </p:txBody>
      </p:sp>
      <p:sp>
        <p:nvSpPr>
          <p:cNvPr id="5" name="4 CuadroTexto"/>
          <p:cNvSpPr txBox="1"/>
          <p:nvPr/>
        </p:nvSpPr>
        <p:spPr>
          <a:xfrm>
            <a:off x="0" y="1052670"/>
            <a:ext cx="9144000" cy="4339650"/>
          </a:xfrm>
          <a:prstGeom prst="rect">
            <a:avLst/>
          </a:prstGeom>
          <a:noFill/>
        </p:spPr>
        <p:txBody>
          <a:bodyPr wrap="square" rtlCol="0">
            <a:spAutoFit/>
          </a:bodyPr>
          <a:lstStyle/>
          <a:p>
            <a:r>
              <a:rPr lang="es-ES" sz="2800" b="1" dirty="0" smtClean="0"/>
              <a:t>SUNCHALES</a:t>
            </a:r>
            <a:endParaRPr lang="es-ES" sz="2800" dirty="0" smtClean="0"/>
          </a:p>
          <a:p>
            <a:endParaRPr lang="es-ES" dirty="0" smtClean="0"/>
          </a:p>
          <a:p>
            <a:r>
              <a:rPr lang="es-ES" b="1" dirty="0" smtClean="0"/>
              <a:t>+ </a:t>
            </a:r>
            <a:r>
              <a:rPr lang="es-ES" sz="2000" b="1" dirty="0" smtClean="0"/>
              <a:t>POSEE UN GRAN DESARROLLO DEL COOPERATIVISMO, EN TODOS SUS RUBROS</a:t>
            </a:r>
          </a:p>
          <a:p>
            <a:r>
              <a:rPr lang="es-ES" dirty="0" smtClean="0"/>
              <a:t> </a:t>
            </a:r>
          </a:p>
          <a:p>
            <a:r>
              <a:rPr lang="es-ES" dirty="0" smtClean="0"/>
              <a:t>	</a:t>
            </a:r>
            <a:r>
              <a:rPr lang="es-ES" sz="2000" dirty="0" smtClean="0"/>
              <a:t>Fue declarada “Capital del Cooperativismo” por la Provincia de Santa Fe, 	mediante el dictado del Decreto 3584/1974.</a:t>
            </a:r>
          </a:p>
          <a:p>
            <a:r>
              <a:rPr lang="es-ES" sz="2000" dirty="0" smtClean="0"/>
              <a:t> </a:t>
            </a:r>
          </a:p>
          <a:p>
            <a:r>
              <a:rPr lang="es-ES" sz="2000" dirty="0" smtClean="0"/>
              <a:t>	Ha sido instituida “Capital Nacional del Cooperativismo”,</a:t>
            </a:r>
          </a:p>
          <a:p>
            <a:r>
              <a:rPr lang="es-ES" sz="2000" dirty="0" smtClean="0"/>
              <a:t>	a través de la sanción de la Ley Nacional nº 26037/2005.</a:t>
            </a:r>
          </a:p>
          <a:p>
            <a:r>
              <a:rPr lang="es-ES" dirty="0" smtClean="0"/>
              <a:t>  </a:t>
            </a:r>
          </a:p>
          <a:p>
            <a:r>
              <a:rPr lang="es-ES" sz="2000" b="1" dirty="0" smtClean="0"/>
              <a:t>+  ES POLO CONVOCANTE DE ÉSTE TIPO DE ENTIDADES, RADICADAS EN LA ZONA</a:t>
            </a:r>
          </a:p>
          <a:p>
            <a:r>
              <a:rPr lang="es-ES" dirty="0" smtClean="0"/>
              <a:t>	</a:t>
            </a:r>
            <a:r>
              <a:rPr lang="es-ES" sz="2000" dirty="0" smtClean="0"/>
              <a:t>Mediante la gestión de Casa Cooperativa</a:t>
            </a:r>
          </a:p>
          <a:p>
            <a:r>
              <a:rPr lang="es-ES" b="1" dirty="0" smtClean="0"/>
              <a:t> </a:t>
            </a:r>
            <a:endParaRPr lang="es-ES" dirty="0" smtClean="0"/>
          </a:p>
          <a:p>
            <a:endParaRPr lang="es-ES" dirty="0"/>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3</a:t>
            </a:fld>
            <a:endParaRPr lang="es-E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0"/>
            <a:ext cx="9144000" cy="5760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0"/>
            <a:ext cx="9144000" cy="620610"/>
          </a:xfrm>
        </p:spPr>
        <p:txBody>
          <a:bodyPr>
            <a:normAutofit fontScale="90000"/>
          </a:bodyPr>
          <a:lstStyle/>
          <a:p>
            <a:r>
              <a:rPr lang="es-ES" sz="4000" b="1" dirty="0" smtClean="0"/>
              <a:t/>
            </a:r>
            <a:br>
              <a:rPr lang="es-ES" sz="4000" b="1" dirty="0" smtClean="0"/>
            </a:br>
            <a:r>
              <a:rPr lang="es-ES" sz="2700" b="1" dirty="0" smtClean="0">
                <a:latin typeface="Arial" pitchFamily="34" charset="0"/>
                <a:cs typeface="Arial" pitchFamily="34" charset="0"/>
              </a:rPr>
              <a:t>ANALISIS PREVIO SOBRE LAS ENTIDADES</a:t>
            </a:r>
            <a:r>
              <a:rPr lang="es-ES" dirty="0" smtClean="0"/>
              <a:t/>
            </a:r>
            <a:br>
              <a:rPr lang="es-ES" dirty="0" smtClean="0"/>
            </a:br>
            <a:endParaRPr lang="es-ES" dirty="0"/>
          </a:p>
        </p:txBody>
      </p:sp>
      <p:sp>
        <p:nvSpPr>
          <p:cNvPr id="3" name="2 Marcador de contenido"/>
          <p:cNvSpPr>
            <a:spLocks noGrp="1"/>
          </p:cNvSpPr>
          <p:nvPr>
            <p:ph idx="1"/>
          </p:nvPr>
        </p:nvSpPr>
        <p:spPr>
          <a:xfrm>
            <a:off x="0" y="692620"/>
            <a:ext cx="9144000" cy="504070"/>
          </a:xfrm>
        </p:spPr>
        <p:txBody>
          <a:bodyPr/>
          <a:lstStyle/>
          <a:p>
            <a:pPr>
              <a:buNone/>
            </a:pPr>
            <a:r>
              <a:rPr lang="es-ES" sz="1800" b="1" dirty="0" smtClean="0"/>
              <a:t>DENOMINACION:</a:t>
            </a:r>
            <a:endParaRPr lang="es-ES" sz="1800" dirty="0" smtClean="0"/>
          </a:p>
          <a:p>
            <a:pPr>
              <a:buNone/>
            </a:pPr>
            <a:endParaRPr lang="es-ES" sz="1800" dirty="0" smtClean="0"/>
          </a:p>
          <a:p>
            <a:pPr>
              <a:buNone/>
            </a:pPr>
            <a:endParaRPr lang="es-ES" dirty="0"/>
          </a:p>
        </p:txBody>
      </p:sp>
      <p:sp>
        <p:nvSpPr>
          <p:cNvPr id="4" name="3 CuadroTexto"/>
          <p:cNvSpPr txBox="1"/>
          <p:nvPr/>
        </p:nvSpPr>
        <p:spPr>
          <a:xfrm>
            <a:off x="0" y="887135"/>
            <a:ext cx="9144000" cy="5970865"/>
          </a:xfrm>
          <a:prstGeom prst="rect">
            <a:avLst/>
          </a:prstGeom>
          <a:noFill/>
        </p:spPr>
        <p:txBody>
          <a:bodyPr wrap="square" rtlCol="0">
            <a:spAutoFit/>
          </a:bodyPr>
          <a:lstStyle/>
          <a:p>
            <a:pPr algn="ctr"/>
            <a:r>
              <a:rPr lang="es-ES" sz="2000" b="1" dirty="0" smtClean="0"/>
              <a:t>TEMAS CONSIDERADOS EN EL ANALISIS:</a:t>
            </a:r>
          </a:p>
          <a:p>
            <a:pPr algn="ctr"/>
            <a:endParaRPr lang="es-ES" sz="2000" b="1" dirty="0" smtClean="0"/>
          </a:p>
          <a:p>
            <a:r>
              <a:rPr lang="es-ES" dirty="0" smtClean="0"/>
              <a:t>REPRESENTACION EN LA COMUNIDAD DONDE ACTUA</a:t>
            </a:r>
          </a:p>
          <a:p>
            <a:r>
              <a:rPr lang="es-ES" dirty="0" smtClean="0"/>
              <a:t>TEMA ESPECÍFICO SOBRE EL QUEHACER COTIDIANO</a:t>
            </a:r>
          </a:p>
          <a:p>
            <a:r>
              <a:rPr lang="es-ES" dirty="0" smtClean="0"/>
              <a:t>INSERCION ALCANZADA EN SU ACCIONAR EMPRESARIO </a:t>
            </a:r>
          </a:p>
          <a:p>
            <a:r>
              <a:rPr lang="es-ES" dirty="0" smtClean="0"/>
              <a:t>ACTOS, PROGRAMAS O INFORMES DE R.S.E.</a:t>
            </a:r>
          </a:p>
          <a:p>
            <a:r>
              <a:rPr lang="es-ES" dirty="0" smtClean="0"/>
              <a:t>EVENTOS PARA PRESERVAR EL MEDIO AMBIENTE</a:t>
            </a:r>
          </a:p>
          <a:p>
            <a:r>
              <a:rPr lang="es-ES" dirty="0" smtClean="0"/>
              <a:t>IMPORTE DEL VOLUMEN BRUTO DE OPERACIONES 			</a:t>
            </a:r>
          </a:p>
          <a:p>
            <a:r>
              <a:rPr lang="es-ES" dirty="0" smtClean="0"/>
              <a:t>IMPORTE TOTAL DE LOS ACTIVOS</a:t>
            </a:r>
          </a:p>
          <a:p>
            <a:r>
              <a:rPr lang="es-ES" dirty="0" smtClean="0"/>
              <a:t>CANTIDAD DE PUESTOS DE TRABAJO QUE GENERA</a:t>
            </a:r>
          </a:p>
          <a:p>
            <a:pPr algn="ctr"/>
            <a:endParaRPr lang="es-ES" dirty="0" smtClean="0"/>
          </a:p>
          <a:p>
            <a:pPr algn="ctr"/>
            <a:r>
              <a:rPr lang="es-ES" b="1" dirty="0" smtClean="0"/>
              <a:t>CONCLUSIONES:</a:t>
            </a:r>
          </a:p>
          <a:p>
            <a:pPr algn="ctr"/>
            <a:endParaRPr lang="es-ES" dirty="0" smtClean="0"/>
          </a:p>
          <a:p>
            <a:r>
              <a:rPr lang="es-ES" dirty="0" smtClean="0"/>
              <a:t>GRADO QUE REQUIERE LA INVESTIGACION: </a:t>
            </a:r>
          </a:p>
          <a:p>
            <a:r>
              <a:rPr lang="es-ES" dirty="0" smtClean="0"/>
              <a:t>CONFORMACION DEL GRUPO DE INVESTIGADORES:</a:t>
            </a:r>
          </a:p>
          <a:p>
            <a:r>
              <a:rPr lang="es-ES" dirty="0" smtClean="0"/>
              <a:t>ASIGNACION DE TIEMPOS:</a:t>
            </a:r>
          </a:p>
          <a:p>
            <a:r>
              <a:rPr lang="es-ES" dirty="0" smtClean="0"/>
              <a:t>ESTABLECIMIENTO DE PLAZOS:</a:t>
            </a:r>
          </a:p>
          <a:p>
            <a:endParaRPr lang="es-ES" dirty="0" smtClean="0"/>
          </a:p>
          <a:p>
            <a:r>
              <a:rPr lang="es-ES" dirty="0" smtClean="0"/>
              <a:t>GRUPO Nº       -       INTEGRANTES</a:t>
            </a:r>
          </a:p>
          <a:p>
            <a:r>
              <a:rPr lang="es-ES" dirty="0" smtClean="0"/>
              <a:t> JEFE DE GRUPO:				ASISTENTE:          </a:t>
            </a:r>
          </a:p>
          <a:p>
            <a:r>
              <a:rPr lang="es-ES" dirty="0" smtClean="0"/>
              <a:t>INVESTIGADORES:</a:t>
            </a:r>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30</a:t>
            </a:fld>
            <a:endParaRPr lang="es-E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0"/>
            <a:ext cx="9144000" cy="57608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0"/>
            <a:ext cx="9144000" cy="620610"/>
          </a:xfrm>
        </p:spPr>
        <p:txBody>
          <a:bodyPr>
            <a:normAutofit/>
          </a:bodyPr>
          <a:lstStyle/>
          <a:p>
            <a:r>
              <a:rPr lang="es-ES" sz="2400" b="1" dirty="0" smtClean="0">
                <a:latin typeface="Arial" pitchFamily="34" charset="0"/>
                <a:cs typeface="Arial" pitchFamily="34" charset="0"/>
              </a:rPr>
              <a:t>CRONOGRAMA</a:t>
            </a:r>
            <a:endParaRPr lang="es-ES" sz="2400" dirty="0">
              <a:latin typeface="Arial" pitchFamily="34" charset="0"/>
              <a:cs typeface="Arial" pitchFamily="34" charset="0"/>
            </a:endParaRPr>
          </a:p>
        </p:txBody>
      </p:sp>
      <p:sp>
        <p:nvSpPr>
          <p:cNvPr id="3" name="2 Marcador de contenido"/>
          <p:cNvSpPr>
            <a:spLocks noGrp="1"/>
          </p:cNvSpPr>
          <p:nvPr>
            <p:ph idx="1"/>
          </p:nvPr>
        </p:nvSpPr>
        <p:spPr>
          <a:xfrm>
            <a:off x="0" y="1052670"/>
            <a:ext cx="9144000" cy="6093370"/>
          </a:xfrm>
        </p:spPr>
        <p:txBody>
          <a:bodyPr>
            <a:normAutofit fontScale="25000" lnSpcReduction="20000"/>
          </a:bodyPr>
          <a:lstStyle/>
          <a:p>
            <a:pPr>
              <a:buNone/>
            </a:pPr>
            <a:r>
              <a:rPr lang="es-ES" b="1" dirty="0" smtClean="0"/>
              <a:t>	</a:t>
            </a:r>
            <a:r>
              <a:rPr lang="es-ES" sz="7200" b="1" dirty="0" smtClean="0"/>
              <a:t>DESARROLLO						PLAZOS AÑO 2011</a:t>
            </a:r>
            <a:endParaRPr lang="es-ES" sz="7200" dirty="0" smtClean="0"/>
          </a:p>
          <a:p>
            <a:pPr>
              <a:buNone/>
            </a:pPr>
            <a:r>
              <a:rPr lang="es-ES" b="1" dirty="0" smtClean="0"/>
              <a:t> </a:t>
            </a:r>
            <a:endParaRPr lang="es-ES" dirty="0" smtClean="0"/>
          </a:p>
          <a:p>
            <a:pPr>
              <a:buNone/>
            </a:pPr>
            <a:r>
              <a:rPr lang="es-ES" b="1" dirty="0" smtClean="0"/>
              <a:t> </a:t>
            </a:r>
            <a:endParaRPr lang="es-ES" sz="5600" dirty="0" smtClean="0"/>
          </a:p>
          <a:p>
            <a:pPr>
              <a:lnSpc>
                <a:spcPct val="120000"/>
              </a:lnSpc>
              <a:spcBef>
                <a:spcPts val="0"/>
              </a:spcBef>
              <a:buNone/>
            </a:pPr>
            <a:r>
              <a:rPr lang="es-ES" sz="6400" b="1" dirty="0" smtClean="0"/>
              <a:t>	</a:t>
            </a:r>
            <a:r>
              <a:rPr lang="es-ES" sz="6400" dirty="0" smtClean="0"/>
              <a:t>PROMOCION DEL PROGRAMA				FEBRERO</a:t>
            </a:r>
          </a:p>
          <a:p>
            <a:pPr>
              <a:lnSpc>
                <a:spcPct val="120000"/>
              </a:lnSpc>
              <a:spcBef>
                <a:spcPts val="0"/>
              </a:spcBef>
              <a:buNone/>
            </a:pPr>
            <a:endParaRPr lang="es-ES" sz="6400" dirty="0" smtClean="0"/>
          </a:p>
          <a:p>
            <a:pPr>
              <a:lnSpc>
                <a:spcPct val="120000"/>
              </a:lnSpc>
              <a:spcBef>
                <a:spcPts val="0"/>
              </a:spcBef>
              <a:buNone/>
            </a:pPr>
            <a:r>
              <a:rPr lang="es-ES" sz="6400" dirty="0" smtClean="0"/>
              <a:t> 	CIERRE DEL REGISTRO DE INTERESADOS				28 FEBRERO</a:t>
            </a:r>
          </a:p>
          <a:p>
            <a:pPr>
              <a:lnSpc>
                <a:spcPct val="120000"/>
              </a:lnSpc>
              <a:spcBef>
                <a:spcPts val="0"/>
              </a:spcBef>
              <a:buNone/>
            </a:pPr>
            <a:r>
              <a:rPr lang="es-ES" sz="6400" dirty="0" smtClean="0"/>
              <a:t> </a:t>
            </a:r>
          </a:p>
          <a:p>
            <a:pPr>
              <a:lnSpc>
                <a:spcPct val="120000"/>
              </a:lnSpc>
              <a:spcBef>
                <a:spcPts val="0"/>
              </a:spcBef>
              <a:buNone/>
            </a:pPr>
            <a:r>
              <a:rPr lang="es-ES" sz="6400" dirty="0" smtClean="0"/>
              <a:t> 	CLASES CAPACITACION EN INVESTIGACION			15 MARZO</a:t>
            </a:r>
          </a:p>
          <a:p>
            <a:pPr>
              <a:lnSpc>
                <a:spcPct val="120000"/>
              </a:lnSpc>
              <a:spcBef>
                <a:spcPts val="0"/>
              </a:spcBef>
              <a:buNone/>
            </a:pPr>
            <a:r>
              <a:rPr lang="es-ES" sz="6400" dirty="0" smtClean="0"/>
              <a:t> </a:t>
            </a:r>
          </a:p>
          <a:p>
            <a:pPr>
              <a:lnSpc>
                <a:spcPct val="120000"/>
              </a:lnSpc>
              <a:spcBef>
                <a:spcPts val="0"/>
              </a:spcBef>
              <a:buNone/>
            </a:pPr>
            <a:r>
              <a:rPr lang="es-ES" sz="6400" dirty="0" smtClean="0"/>
              <a:t> 	CONFORMACION GRUPOS DE INVESTIGACION			31 MARZO</a:t>
            </a:r>
          </a:p>
          <a:p>
            <a:pPr>
              <a:lnSpc>
                <a:spcPct val="120000"/>
              </a:lnSpc>
              <a:spcBef>
                <a:spcPts val="0"/>
              </a:spcBef>
              <a:buNone/>
            </a:pPr>
            <a:r>
              <a:rPr lang="es-ES" sz="6400" dirty="0" smtClean="0"/>
              <a:t> </a:t>
            </a:r>
          </a:p>
          <a:p>
            <a:pPr>
              <a:lnSpc>
                <a:spcPct val="120000"/>
              </a:lnSpc>
              <a:spcBef>
                <a:spcPts val="0"/>
              </a:spcBef>
              <a:buNone/>
            </a:pPr>
            <a:r>
              <a:rPr lang="es-ES" sz="6400" dirty="0" smtClean="0"/>
              <a:t>	TAREAS DE CAMPO					 ABRIL/SETIEMBRE</a:t>
            </a:r>
          </a:p>
          <a:p>
            <a:pPr>
              <a:lnSpc>
                <a:spcPct val="120000"/>
              </a:lnSpc>
              <a:spcBef>
                <a:spcPts val="0"/>
              </a:spcBef>
              <a:buNone/>
            </a:pPr>
            <a:r>
              <a:rPr lang="es-ES" sz="6400" dirty="0" smtClean="0"/>
              <a:t> </a:t>
            </a:r>
          </a:p>
          <a:p>
            <a:pPr>
              <a:lnSpc>
                <a:spcPct val="120000"/>
              </a:lnSpc>
              <a:spcBef>
                <a:spcPts val="0"/>
              </a:spcBef>
              <a:buNone/>
            </a:pPr>
            <a:r>
              <a:rPr lang="es-ES" sz="6400" dirty="0" smtClean="0"/>
              <a:t>	VIAJES DE MOTIVACION					AGOSTO</a:t>
            </a:r>
          </a:p>
          <a:p>
            <a:pPr>
              <a:lnSpc>
                <a:spcPct val="120000"/>
              </a:lnSpc>
              <a:spcBef>
                <a:spcPts val="0"/>
              </a:spcBef>
              <a:buNone/>
            </a:pPr>
            <a:r>
              <a:rPr lang="es-ES" sz="6400" dirty="0" smtClean="0"/>
              <a:t> </a:t>
            </a:r>
          </a:p>
          <a:p>
            <a:pPr>
              <a:lnSpc>
                <a:spcPct val="120000"/>
              </a:lnSpc>
              <a:spcBef>
                <a:spcPts val="0"/>
              </a:spcBef>
              <a:buNone/>
            </a:pPr>
            <a:r>
              <a:rPr lang="es-ES" sz="6400" dirty="0" smtClean="0"/>
              <a:t>	PRESENTACION DE INFORMES DEFINITIVOS			31 OCTUBRE </a:t>
            </a:r>
          </a:p>
          <a:p>
            <a:pPr>
              <a:lnSpc>
                <a:spcPct val="120000"/>
              </a:lnSpc>
              <a:spcBef>
                <a:spcPts val="0"/>
              </a:spcBef>
              <a:buNone/>
            </a:pPr>
            <a:r>
              <a:rPr lang="es-ES" sz="6400" dirty="0" smtClean="0"/>
              <a:t> </a:t>
            </a:r>
          </a:p>
          <a:p>
            <a:pPr>
              <a:lnSpc>
                <a:spcPct val="120000"/>
              </a:lnSpc>
              <a:spcBef>
                <a:spcPts val="0"/>
              </a:spcBef>
              <a:buNone/>
            </a:pPr>
            <a:r>
              <a:rPr lang="es-ES" sz="6400" dirty="0" smtClean="0"/>
              <a:t> 	JORNADA ACADEMICA					15NOVIEMBRE </a:t>
            </a:r>
          </a:p>
          <a:p>
            <a:pPr>
              <a:lnSpc>
                <a:spcPct val="120000"/>
              </a:lnSpc>
              <a:spcBef>
                <a:spcPts val="0"/>
              </a:spcBef>
              <a:buNone/>
            </a:pPr>
            <a:r>
              <a:rPr lang="es-ES" sz="6400" dirty="0" smtClean="0"/>
              <a:t> </a:t>
            </a:r>
          </a:p>
          <a:p>
            <a:pPr>
              <a:lnSpc>
                <a:spcPct val="120000"/>
              </a:lnSpc>
              <a:spcBef>
                <a:spcPts val="0"/>
              </a:spcBef>
              <a:buNone/>
            </a:pPr>
            <a:r>
              <a:rPr lang="es-ES" sz="6400" dirty="0" smtClean="0"/>
              <a:t>	ELABORACION COMPENDIO CON ANALISIS GENERICO		15 DICIEMBRE</a:t>
            </a:r>
          </a:p>
          <a:p>
            <a:pPr>
              <a:lnSpc>
                <a:spcPct val="120000"/>
              </a:lnSpc>
              <a:spcBef>
                <a:spcPts val="0"/>
              </a:spcBef>
              <a:buNone/>
            </a:pPr>
            <a:r>
              <a:rPr lang="es-ES" sz="6400" dirty="0" smtClean="0"/>
              <a:t> </a:t>
            </a:r>
          </a:p>
          <a:p>
            <a:pPr>
              <a:lnSpc>
                <a:spcPct val="120000"/>
              </a:lnSpc>
              <a:spcBef>
                <a:spcPts val="0"/>
              </a:spcBef>
              <a:buNone/>
            </a:pPr>
            <a:r>
              <a:rPr lang="es-ES" sz="6400" dirty="0" smtClean="0"/>
              <a:t> 	ACTO DE CIERRE						20 DICIEMBRE</a:t>
            </a:r>
          </a:p>
          <a:p>
            <a:pPr>
              <a:lnSpc>
                <a:spcPct val="120000"/>
              </a:lnSpc>
              <a:spcBef>
                <a:spcPts val="0"/>
              </a:spcBef>
              <a:buNone/>
            </a:pPr>
            <a:r>
              <a:rPr lang="es-ES" sz="6400" dirty="0" smtClean="0"/>
              <a:t> </a:t>
            </a:r>
          </a:p>
          <a:p>
            <a:pPr>
              <a:lnSpc>
                <a:spcPct val="120000"/>
              </a:lnSpc>
              <a:spcBef>
                <a:spcPts val="0"/>
              </a:spcBef>
              <a:buNone/>
            </a:pPr>
            <a:r>
              <a:rPr lang="es-ES" sz="6400" dirty="0" smtClean="0"/>
              <a:t> 	DIFUSION POR DIVERSOS MEDIOS 				31 DICIEMBRE</a:t>
            </a:r>
            <a:endParaRPr lang="es-ES" dirty="0" smtClean="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31</a:t>
            </a:fld>
            <a:endParaRPr lang="es-E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0"/>
            <a:ext cx="9144000" cy="10526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0"/>
            <a:ext cx="9144000" cy="908650"/>
          </a:xfrm>
        </p:spPr>
        <p:txBody>
          <a:bodyPr>
            <a:normAutofit/>
          </a:bodyPr>
          <a:lstStyle/>
          <a:p>
            <a:r>
              <a:rPr lang="es-ES" sz="2400" b="1" dirty="0" smtClean="0">
                <a:latin typeface="Arial" pitchFamily="34" charset="0"/>
                <a:cs typeface="Arial" pitchFamily="34" charset="0"/>
              </a:rPr>
              <a:t>MOTIVACION</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PARA EL EQUIPO DE INVESTIGACION</a:t>
            </a:r>
            <a:endParaRPr lang="es-ES" sz="2000" dirty="0">
              <a:latin typeface="Arial" pitchFamily="34" charset="0"/>
              <a:cs typeface="Arial" pitchFamily="34" charset="0"/>
            </a:endParaRPr>
          </a:p>
        </p:txBody>
      </p:sp>
      <p:sp>
        <p:nvSpPr>
          <p:cNvPr id="3" name="2 Marcador de contenido"/>
          <p:cNvSpPr>
            <a:spLocks noGrp="1"/>
          </p:cNvSpPr>
          <p:nvPr>
            <p:ph idx="1"/>
          </p:nvPr>
        </p:nvSpPr>
        <p:spPr>
          <a:xfrm>
            <a:off x="0" y="1268700"/>
            <a:ext cx="9144000" cy="504070"/>
          </a:xfrm>
        </p:spPr>
        <p:txBody>
          <a:bodyPr>
            <a:normAutofit/>
          </a:bodyPr>
          <a:lstStyle/>
          <a:p>
            <a:pPr>
              <a:buNone/>
            </a:pPr>
            <a:r>
              <a:rPr lang="es-ES" sz="2400" b="1" dirty="0" smtClean="0"/>
              <a:t>IMPLICITA: </a:t>
            </a:r>
            <a:endParaRPr lang="es-ES" sz="2400" dirty="0" smtClean="0"/>
          </a:p>
        </p:txBody>
      </p:sp>
      <p:sp>
        <p:nvSpPr>
          <p:cNvPr id="4" name="3 CuadroTexto"/>
          <p:cNvSpPr txBox="1"/>
          <p:nvPr/>
        </p:nvSpPr>
        <p:spPr>
          <a:xfrm>
            <a:off x="0" y="2132820"/>
            <a:ext cx="8964610" cy="4031873"/>
          </a:xfrm>
          <a:prstGeom prst="rect">
            <a:avLst/>
          </a:prstGeom>
          <a:noFill/>
        </p:spPr>
        <p:txBody>
          <a:bodyPr wrap="square" rtlCol="0">
            <a:spAutoFit/>
          </a:bodyPr>
          <a:lstStyle/>
          <a:p>
            <a:pPr algn="just"/>
            <a:r>
              <a:rPr lang="es-ES" sz="2200" dirty="0" smtClean="0"/>
              <a:t>+ </a:t>
            </a:r>
            <a:r>
              <a:rPr lang="es-ES" sz="2000" dirty="0" smtClean="0"/>
              <a:t>LA TOMA DE NUEVOS CONOCIMIENTOS, QUE DE NO SER POR LA INSTRUMENTACIÓN DEL PROGRAMA, PODRÍAN SER MUY LEJANOS O INACCESIBLES.</a:t>
            </a:r>
          </a:p>
          <a:p>
            <a:pPr algn="just"/>
            <a:endParaRPr lang="es-ES" sz="2000" dirty="0" smtClean="0"/>
          </a:p>
          <a:p>
            <a:pPr algn="just"/>
            <a:r>
              <a:rPr lang="es-ES" sz="2000" dirty="0" smtClean="0"/>
              <a:t>+ SER PARTE DE ESTE DESAFÍO, COMO LO ES INTEGRAR UN GRUPO DE INVESTIGADORES.</a:t>
            </a:r>
          </a:p>
          <a:p>
            <a:pPr algn="just"/>
            <a:endParaRPr lang="es-ES" sz="2000" dirty="0" smtClean="0"/>
          </a:p>
          <a:p>
            <a:pPr algn="just"/>
            <a:r>
              <a:rPr lang="es-ES" sz="2000" dirty="0" smtClean="0"/>
              <a:t>+ EL ACERCAMIENTO A LAS POSIBILIDADES LABORALES QUE PUEDAN GENERARSE.</a:t>
            </a:r>
          </a:p>
          <a:p>
            <a:pPr algn="just"/>
            <a:endParaRPr lang="es-ES" sz="2000" dirty="0" smtClean="0"/>
          </a:p>
          <a:p>
            <a:pPr algn="just"/>
            <a:r>
              <a:rPr lang="es-ES" sz="2000" dirty="0" smtClean="0"/>
              <a:t>+ POSICIONAR AL ICES ANTE ORGANISMOS INTERNACIONALES CON LOS CUALES ASPIRAMOS A RELACIONARNOS.</a:t>
            </a:r>
            <a:r>
              <a:rPr lang="es-ES" b="1" dirty="0" smtClean="0"/>
              <a:t>	</a:t>
            </a:r>
            <a:endParaRPr lang="es-ES" dirty="0" smtClean="0"/>
          </a:p>
          <a:p>
            <a:r>
              <a:rPr lang="es-ES" b="1" dirty="0" smtClean="0"/>
              <a:t> </a:t>
            </a:r>
            <a:endParaRPr lang="es-ES" dirty="0" smtClean="0"/>
          </a:p>
          <a:p>
            <a:r>
              <a:rPr lang="es-ES" b="1" dirty="0" smtClean="0"/>
              <a:t> </a:t>
            </a:r>
            <a:endParaRPr lang="es-ES" dirty="0" smtClean="0"/>
          </a:p>
          <a:p>
            <a:endParaRPr lang="es-ES" dirty="0"/>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32</a:t>
            </a:fld>
            <a:endParaRPr lang="es-E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1268700"/>
            <a:ext cx="9144000" cy="504070"/>
          </a:xfrm>
        </p:spPr>
        <p:txBody>
          <a:bodyPr>
            <a:normAutofit/>
          </a:bodyPr>
          <a:lstStyle/>
          <a:p>
            <a:pPr>
              <a:buNone/>
            </a:pPr>
            <a:r>
              <a:rPr lang="es-ES" sz="2400" b="1" dirty="0" smtClean="0"/>
              <a:t>EXPLICITA: </a:t>
            </a:r>
            <a:endParaRPr lang="es-ES" sz="2400" dirty="0" smtClean="0"/>
          </a:p>
          <a:p>
            <a:pPr>
              <a:buNone/>
            </a:pPr>
            <a:endParaRPr lang="es-ES" sz="2400" dirty="0"/>
          </a:p>
        </p:txBody>
      </p:sp>
      <p:sp>
        <p:nvSpPr>
          <p:cNvPr id="4" name="3 CuadroTexto"/>
          <p:cNvSpPr txBox="1"/>
          <p:nvPr/>
        </p:nvSpPr>
        <p:spPr>
          <a:xfrm>
            <a:off x="0" y="1841242"/>
            <a:ext cx="9144000" cy="4401205"/>
          </a:xfrm>
          <a:prstGeom prst="rect">
            <a:avLst/>
          </a:prstGeom>
          <a:noFill/>
        </p:spPr>
        <p:txBody>
          <a:bodyPr wrap="square" rtlCol="0">
            <a:spAutoFit/>
          </a:bodyPr>
          <a:lstStyle/>
          <a:p>
            <a:pPr algn="ctr"/>
            <a:r>
              <a:rPr lang="es-ES" sz="2000" b="1" i="1" dirty="0" smtClean="0"/>
              <a:t>APORTADO POR LA FUNDACION GRUPO SANCOR SEGUROS</a:t>
            </a:r>
            <a:r>
              <a:rPr lang="es-ES" sz="2000" b="1" dirty="0" smtClean="0"/>
              <a:t> </a:t>
            </a:r>
            <a:endParaRPr lang="es-ES" sz="2000" dirty="0" smtClean="0"/>
          </a:p>
          <a:p>
            <a:pPr algn="just"/>
            <a:r>
              <a:rPr lang="es-ES" sz="2000" dirty="0" smtClean="0"/>
              <a:t>+ VISITAS A COOPERATIVAS EN EL ESTADO DE PARANÁ, BRASIL Y EN LA PROVINCIA DE MISIONES, ARGENTINA.</a:t>
            </a:r>
          </a:p>
          <a:p>
            <a:pPr algn="just"/>
            <a:endParaRPr lang="es-ES" sz="2000" dirty="0" smtClean="0"/>
          </a:p>
          <a:p>
            <a:pPr algn="just"/>
            <a:r>
              <a:rPr lang="es-ES" sz="2000" dirty="0" smtClean="0"/>
              <a:t>+ VISITAS A COOPERATIVAS EN EL ESTADO DE RIO GRANDE DO SUL, BRASIL Y EN  LA PROVINCIA DE ENTRE RÍOS, ARGENTINA.</a:t>
            </a:r>
          </a:p>
          <a:p>
            <a:pPr algn="just"/>
            <a:endParaRPr lang="es-ES" sz="2000" dirty="0" smtClean="0"/>
          </a:p>
          <a:p>
            <a:pPr algn="just"/>
            <a:r>
              <a:rPr lang="es-ES" sz="2000" dirty="0" smtClean="0"/>
              <a:t>+ POSIBILIDADES DE PARTICIPAR EN PROGRAMAS DE INTERCAMBIO DE ESTUDIANTES.</a:t>
            </a:r>
          </a:p>
          <a:p>
            <a:pPr algn="just"/>
            <a:r>
              <a:rPr lang="es-ES" sz="2000" b="1" dirty="0" smtClean="0"/>
              <a:t> </a:t>
            </a:r>
            <a:endParaRPr lang="es-ES" sz="2000" dirty="0" smtClean="0"/>
          </a:p>
          <a:p>
            <a:pPr algn="ctr"/>
            <a:r>
              <a:rPr lang="es-ES" sz="2000" b="1" i="1" dirty="0" smtClean="0"/>
              <a:t>APORTADO POR CASA COOPERATIVA</a:t>
            </a:r>
            <a:r>
              <a:rPr lang="es-ES" sz="2000" b="1" dirty="0" smtClean="0"/>
              <a:t> </a:t>
            </a:r>
            <a:endParaRPr lang="es-ES" sz="2000" dirty="0" smtClean="0"/>
          </a:p>
          <a:p>
            <a:pPr algn="just"/>
            <a:r>
              <a:rPr lang="es-ES" sz="2000" b="1" dirty="0" smtClean="0"/>
              <a:t>+ </a:t>
            </a:r>
            <a:r>
              <a:rPr lang="es-ES" sz="2000" dirty="0" smtClean="0"/>
              <a:t>OBSEQUIOS POR EL TRABAJO GRUPAL Y EL DESEMPEÑO PERSONAL.</a:t>
            </a:r>
          </a:p>
          <a:p>
            <a:pPr algn="just"/>
            <a:endParaRPr lang="es-ES" sz="2000" dirty="0" smtClean="0"/>
          </a:p>
          <a:p>
            <a:pPr algn="just"/>
            <a:r>
              <a:rPr lang="es-ES" sz="2000" dirty="0" smtClean="0"/>
              <a:t>+ GESTIÓN ANTE ORGANISMOS INTERNACIONALES PARA LA PRESENTACIÓN DE TRABAJOS. </a:t>
            </a:r>
            <a:endParaRPr lang="es-ES" dirty="0"/>
          </a:p>
        </p:txBody>
      </p:sp>
      <p:sp>
        <p:nvSpPr>
          <p:cNvPr id="7" name="6 Título"/>
          <p:cNvSpPr>
            <a:spLocks noGrp="1"/>
          </p:cNvSpPr>
          <p:nvPr>
            <p:ph type="title"/>
          </p:nvPr>
        </p:nvSpPr>
        <p:spPr>
          <a:xfrm>
            <a:off x="0" y="0"/>
            <a:ext cx="9144000" cy="10526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r>
              <a:rPr lang="es-ES" sz="2400" b="1" dirty="0" smtClean="0">
                <a:latin typeface="Arial" pitchFamily="34" charset="0"/>
                <a:cs typeface="Arial" pitchFamily="34" charset="0"/>
              </a:rPr>
              <a:t>MOTIVACION</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PARA EL SOPORTE DEL EQUIPO Y EL EQUIPO DE INVESTIGACION</a:t>
            </a:r>
            <a:endParaRPr lang="es-ES" sz="2000"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33</a:t>
            </a:fld>
            <a:endParaRPr lang="es-ES"/>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1484730"/>
            <a:ext cx="8964610" cy="4739759"/>
          </a:xfrm>
          <a:prstGeom prst="rect">
            <a:avLst/>
          </a:prstGeom>
          <a:noFill/>
        </p:spPr>
        <p:txBody>
          <a:bodyPr wrap="square" rtlCol="0">
            <a:spAutoFit/>
          </a:bodyPr>
          <a:lstStyle/>
          <a:p>
            <a:pPr algn="ctr"/>
            <a:r>
              <a:rPr lang="es-ES" sz="2400" b="1" dirty="0" smtClean="0"/>
              <a:t>IMPLICITA:</a:t>
            </a:r>
            <a:endParaRPr lang="es-ES" sz="2400" dirty="0" smtClean="0"/>
          </a:p>
          <a:p>
            <a:r>
              <a:rPr lang="es-ES" b="1" dirty="0" smtClean="0"/>
              <a:t>	</a:t>
            </a:r>
            <a:endParaRPr lang="es-ES" dirty="0" smtClean="0"/>
          </a:p>
          <a:p>
            <a:pPr algn="just"/>
            <a:r>
              <a:rPr lang="es-ES" sz="2000" dirty="0" smtClean="0"/>
              <a:t>+ PRACTICAR LOS VALORES Y PRINCIPIOS QUE GUÍAN NUESTRO ACCIONAR. EN ESTE CASO DEBEMOS PONER DE MANIFIESTO LA AYUDA MUTUA, RESPONSABILIDAD Y SOLIDARIDAD PARA EDUCAR, FORMAR E INFORMARNOS, ADEMÁS INTERCOOPERAR Y SOBRETODO EXPRESAR EL COMPROMISO CON LA COMUNIDAD.   </a:t>
            </a:r>
          </a:p>
          <a:p>
            <a:r>
              <a:rPr lang="es-ES" b="1" dirty="0" smtClean="0"/>
              <a:t> </a:t>
            </a:r>
            <a:endParaRPr lang="es-ES" dirty="0" smtClean="0"/>
          </a:p>
          <a:p>
            <a:pPr algn="ctr"/>
            <a:r>
              <a:rPr lang="es-ES" b="1" dirty="0" smtClean="0"/>
              <a:t> </a:t>
            </a:r>
            <a:r>
              <a:rPr lang="es-ES" sz="2400" b="1" dirty="0" smtClean="0"/>
              <a:t>EXPLICITA: </a:t>
            </a:r>
            <a:endParaRPr lang="es-ES" sz="2400" dirty="0" smtClean="0"/>
          </a:p>
          <a:p>
            <a:r>
              <a:rPr lang="es-ES" b="1" dirty="0" smtClean="0"/>
              <a:t> </a:t>
            </a:r>
            <a:endParaRPr lang="es-ES" dirty="0" smtClean="0"/>
          </a:p>
          <a:p>
            <a:r>
              <a:rPr lang="es-ES" b="1" i="1" dirty="0" smtClean="0"/>
              <a:t>			</a:t>
            </a:r>
            <a:r>
              <a:rPr lang="es-ES" sz="2000" b="1" i="1" dirty="0" smtClean="0"/>
              <a:t>APORTADO POR CASA COOPERATIVA</a:t>
            </a:r>
            <a:r>
              <a:rPr lang="es-ES" b="1" dirty="0" smtClean="0"/>
              <a:t> </a:t>
            </a:r>
            <a:endParaRPr lang="es-ES" dirty="0" smtClean="0"/>
          </a:p>
          <a:p>
            <a:pPr algn="just"/>
            <a:r>
              <a:rPr lang="es-ES" dirty="0" smtClean="0"/>
              <a:t>+ </a:t>
            </a:r>
            <a:r>
              <a:rPr lang="es-ES" sz="2000" dirty="0" smtClean="0"/>
              <a:t>PONER A DISPOSICIÓN EL SERVICIO DE ASESORAMIENTO Y ORIENTACIÓN, PARA LA DIAGRAMACIÓN Y ELABORACIÓN DEL “BALANCE SOCIAL”.   </a:t>
            </a:r>
          </a:p>
          <a:p>
            <a:pPr algn="just"/>
            <a:endParaRPr lang="es-ES" sz="2000" b="1" dirty="0" smtClean="0"/>
          </a:p>
          <a:p>
            <a:pPr algn="just"/>
            <a:r>
              <a:rPr lang="es-ES" sz="2000" b="1" dirty="0" smtClean="0"/>
              <a:t>+ </a:t>
            </a:r>
            <a:r>
              <a:rPr lang="es-ES" sz="2000" dirty="0" smtClean="0"/>
              <a:t>ASIGNACIÓN DE CUPOS PARA INTEGRAR EL CONTINGENTE QUE REALIZARÁ LAS VISITAS A COOPERATIVAS.</a:t>
            </a:r>
            <a:endParaRPr lang="es-ES" sz="2000" dirty="0"/>
          </a:p>
        </p:txBody>
      </p:sp>
      <p:sp>
        <p:nvSpPr>
          <p:cNvPr id="7" name="6 Título"/>
          <p:cNvSpPr>
            <a:spLocks noGrp="1"/>
          </p:cNvSpPr>
          <p:nvPr>
            <p:ph type="title"/>
          </p:nvPr>
        </p:nvSpPr>
        <p:spPr>
          <a:xfrm>
            <a:off x="0" y="0"/>
            <a:ext cx="9144000" cy="1143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normAutofit/>
          </a:bodyPr>
          <a:lstStyle/>
          <a:p>
            <a:r>
              <a:rPr lang="es-ES" sz="2400" b="1" dirty="0" smtClean="0">
                <a:latin typeface="Arial" pitchFamily="34" charset="0"/>
                <a:cs typeface="Arial" pitchFamily="34" charset="0"/>
              </a:rPr>
              <a:t>MOTIVACION</a:t>
            </a:r>
            <a:br>
              <a:rPr lang="es-ES" sz="2400" b="1" dirty="0" smtClean="0">
                <a:latin typeface="Arial" pitchFamily="34" charset="0"/>
                <a:cs typeface="Arial" pitchFamily="34" charset="0"/>
              </a:rPr>
            </a:br>
            <a:r>
              <a:rPr lang="es-ES" sz="2000" b="1" dirty="0" smtClean="0">
                <a:latin typeface="Arial" pitchFamily="34" charset="0"/>
                <a:cs typeface="Arial" pitchFamily="34" charset="0"/>
              </a:rPr>
              <a:t>PARA LAS ENTIDADES ASOCIADAS</a:t>
            </a:r>
            <a:endParaRPr lang="es-ES" sz="2000"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34</a:t>
            </a:fld>
            <a:endParaRPr lang="es-E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43206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3" name="2 Marcador de contenido"/>
          <p:cNvSpPr>
            <a:spLocks noGrp="1"/>
          </p:cNvSpPr>
          <p:nvPr>
            <p:ph idx="1"/>
          </p:nvPr>
        </p:nvSpPr>
        <p:spPr>
          <a:xfrm>
            <a:off x="0" y="836640"/>
            <a:ext cx="9144000" cy="5688790"/>
          </a:xfrm>
        </p:spPr>
        <p:txBody>
          <a:bodyPr>
            <a:normAutofit fontScale="85000" lnSpcReduction="20000"/>
          </a:bodyPr>
          <a:lstStyle/>
          <a:p>
            <a:pPr algn="ctr">
              <a:buNone/>
            </a:pPr>
            <a:endParaRPr lang="es-ES" sz="4600" b="1" dirty="0" smtClean="0"/>
          </a:p>
          <a:p>
            <a:pPr algn="ctr">
              <a:buNone/>
            </a:pPr>
            <a:r>
              <a:rPr lang="es-ES" sz="4600" b="1" dirty="0" smtClean="0"/>
              <a:t>CASA COOPERATIVA</a:t>
            </a:r>
            <a:endParaRPr lang="es-ES" sz="4600" dirty="0" smtClean="0"/>
          </a:p>
          <a:p>
            <a:pPr algn="ctr">
              <a:buNone/>
            </a:pPr>
            <a:r>
              <a:rPr lang="es-ES" sz="4600" b="1" dirty="0" smtClean="0"/>
              <a:t>DE PROVISION SUNCHALES LTDA.</a:t>
            </a:r>
          </a:p>
          <a:p>
            <a:pPr algn="ctr">
              <a:buNone/>
            </a:pPr>
            <a:endParaRPr lang="es-ES" sz="4600" dirty="0" smtClean="0"/>
          </a:p>
          <a:p>
            <a:pPr>
              <a:buNone/>
            </a:pPr>
            <a:r>
              <a:rPr lang="es-ES" b="1" dirty="0" smtClean="0"/>
              <a:t> </a:t>
            </a:r>
            <a:endParaRPr lang="es-ES" dirty="0" smtClean="0"/>
          </a:p>
          <a:p>
            <a:pPr algn="ctr">
              <a:buNone/>
            </a:pPr>
            <a:r>
              <a:rPr lang="es-ES" b="1" dirty="0" smtClean="0"/>
              <a:t>SEDE DONDE CONFLUYEN LAS</a:t>
            </a:r>
            <a:endParaRPr lang="es-ES" dirty="0" smtClean="0"/>
          </a:p>
          <a:p>
            <a:pPr algn="ctr">
              <a:buNone/>
            </a:pPr>
            <a:r>
              <a:rPr lang="es-ES" b="1" dirty="0" smtClean="0"/>
              <a:t>EMPRESAS COOPERATIVAS</a:t>
            </a:r>
            <a:endParaRPr lang="es-ES" dirty="0" smtClean="0"/>
          </a:p>
          <a:p>
            <a:pPr algn="ctr">
              <a:buNone/>
            </a:pPr>
            <a:r>
              <a:rPr lang="es-ES" b="1" dirty="0" smtClean="0"/>
              <a:t> LOCALES Y ZONALES</a:t>
            </a:r>
          </a:p>
          <a:p>
            <a:pPr algn="ctr">
              <a:buNone/>
            </a:pPr>
            <a:endParaRPr lang="es-ES" dirty="0" smtClean="0"/>
          </a:p>
          <a:p>
            <a:pPr>
              <a:buNone/>
            </a:pPr>
            <a:endParaRPr lang="es-ES" b="1" dirty="0" smtClean="0"/>
          </a:p>
          <a:p>
            <a:pPr algn="ctr">
              <a:buNone/>
            </a:pPr>
            <a:r>
              <a:rPr lang="es-ES" b="1" dirty="0" smtClean="0"/>
              <a:t> </a:t>
            </a:r>
            <a:endParaRPr lang="es-ES" dirty="0" smtClean="0"/>
          </a:p>
          <a:p>
            <a:endParaRPr lang="es-ES" dirty="0"/>
          </a:p>
        </p:txBody>
      </p:sp>
      <p:sp>
        <p:nvSpPr>
          <p:cNvPr id="15361" name="Rectangle 1"/>
          <p:cNvSpPr>
            <a:spLocks noGrp="1" noChangeArrowheads="1"/>
          </p:cNvSpPr>
          <p:nvPr>
            <p:ph type="title"/>
          </p:nvPr>
        </p:nvSpPr>
        <p:spPr bwMode="auto">
          <a:xfrm>
            <a:off x="0" y="142384"/>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smtClean="0">
                <a:ln>
                  <a:noFill/>
                </a:ln>
                <a:solidFill>
                  <a:schemeClr val="tx1"/>
                </a:solidFill>
                <a:effectLst/>
                <a:latin typeface="Arial" pitchFamily="34" charset="0"/>
                <a:ea typeface="Times New Roman" pitchFamily="18" charset="0"/>
              </a:rPr>
              <a:t>BASAMENTO</a:t>
            </a:r>
            <a:endParaRPr kumimoji="0" lang="es-ES" sz="2400" b="0" i="0" u="none" strike="noStrike" cap="none" normalizeH="0" baseline="0" dirty="0" smtClean="0">
              <a:ln>
                <a:noFill/>
              </a:ln>
              <a:solidFill>
                <a:schemeClr val="tx1"/>
              </a:solidFill>
              <a:effectLst/>
              <a:latin typeface="Arial" pitchFamily="34" charset="0"/>
            </a:endParaRPr>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4</a:t>
            </a:fld>
            <a:endParaRPr lang="es-E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3" name="2 Marcador de contenido"/>
          <p:cNvSpPr>
            <a:spLocks noGrp="1"/>
          </p:cNvSpPr>
          <p:nvPr>
            <p:ph idx="1"/>
          </p:nvPr>
        </p:nvSpPr>
        <p:spPr>
          <a:xfrm>
            <a:off x="0" y="1268700"/>
            <a:ext cx="8964610" cy="5184720"/>
          </a:xfrm>
        </p:spPr>
        <p:txBody>
          <a:bodyPr>
            <a:normAutofit fontScale="62500" lnSpcReduction="20000"/>
          </a:bodyPr>
          <a:lstStyle/>
          <a:p>
            <a:pPr algn="just"/>
            <a:r>
              <a:rPr lang="es-ES" dirty="0" smtClean="0"/>
              <a:t>CON EL ENFOQUE PUESTO EN LA CIUDAD DE SUNCHALES, RESPECTO DEL DESARROLLO ALCANZADO POR LAS COOPERATIVAS, A SU VEZ BASANDOSE EN LA CONVOCATORIA DE CASA COOPERATIVA, PUNTO DE  CONFLUENCIA DE ESTE TIPO DE ENTIDADES, ES QUE DESDE ESTA PROPIA CASA ASPIRAMOS A INSTRUMENTAR UN PROGRAMA QUE CONTENGA UN TRABAJO DE INVESTIGACION Y ANALISIS SOBRE EL ACCIONAR DE LAS MISMAS. </a:t>
            </a:r>
          </a:p>
          <a:p>
            <a:pPr algn="just">
              <a:buNone/>
            </a:pPr>
            <a:r>
              <a:rPr lang="es-ES" dirty="0" smtClean="0"/>
              <a:t> </a:t>
            </a:r>
          </a:p>
          <a:p>
            <a:pPr algn="just"/>
            <a:r>
              <a:rPr lang="es-ES" dirty="0" smtClean="0"/>
              <a:t>PARA CONCRETAR LA TAREA DE CAMPO,  CONTAREMOS CON LA  PARTICIPACION DE ALUMNOS Y PROFESORES DEL INSTITUTO COOPERATIVO DE ENSEÑANZA SUPERIOR (ICES) Y COMO INVITADO EL COLEGIO SAN JOSE, AMBOS DE NIVEL TERCIARIO,   LA CUAL DEBERÁ DESARROLLARSE EN EL TRANSCURSO DEL CICLO LECTIVO 2011.</a:t>
            </a:r>
          </a:p>
          <a:p>
            <a:pPr algn="just">
              <a:buNone/>
            </a:pPr>
            <a:r>
              <a:rPr lang="es-ES" dirty="0" smtClean="0"/>
              <a:t> </a:t>
            </a:r>
          </a:p>
          <a:p>
            <a:pPr algn="just"/>
            <a:r>
              <a:rPr lang="es-ES" dirty="0" smtClean="0"/>
              <a:t>ES OPORTUNO MENCIONAR QUE DENTRO DE LAS COOPERATIVAS ASOCIADAS A ESTA CASA SE ENCUENTRA LA FEDERACION DE COOPERATIVAS ESCOLARES SUNCHALES (</a:t>
            </a:r>
            <a:r>
              <a:rPr lang="es-ES" dirty="0" err="1" smtClean="0"/>
              <a:t>Fe.Coop.E.S</a:t>
            </a:r>
            <a:r>
              <a:rPr lang="es-ES" dirty="0" smtClean="0"/>
              <a:t>.), LA CUAL TAMBIÉN SERÁ INVESTIGADA. DICHA INSTITUCION ES REPRESENTATIVA DE LA EDUCACION COOPERATIVA EN NUESTRA CIUDAD.</a:t>
            </a:r>
          </a:p>
          <a:p>
            <a:endParaRPr lang="es-ES" dirty="0"/>
          </a:p>
        </p:txBody>
      </p:sp>
      <p:sp>
        <p:nvSpPr>
          <p:cNvPr id="16385" name="Rectangle 1"/>
          <p:cNvSpPr>
            <a:spLocks noGrp="1" noChangeArrowheads="1"/>
          </p:cNvSpPr>
          <p:nvPr>
            <p:ph type="title"/>
          </p:nvPr>
        </p:nvSpPr>
        <p:spPr bwMode="auto">
          <a:xfrm>
            <a:off x="0" y="257800"/>
            <a:ext cx="91440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es-ES" sz="2400" b="1" i="0" u="none" strike="noStrike" cap="none" normalizeH="0" baseline="0" dirty="0" smtClean="0">
                <a:ln>
                  <a:noFill/>
                </a:ln>
                <a:solidFill>
                  <a:schemeClr val="tx1"/>
                </a:solidFill>
                <a:effectLst/>
                <a:latin typeface="Arial" pitchFamily="34" charset="0"/>
                <a:ea typeface="Times New Roman" pitchFamily="18" charset="0"/>
              </a:rPr>
              <a:t>INTRODUCCION AL PROGRAMA </a:t>
            </a:r>
            <a:endParaRPr kumimoji="0" lang="es-ES" sz="2400" b="0" i="0" u="none" strike="noStrike" cap="none" normalizeH="0" baseline="0" dirty="0" smtClean="0">
              <a:ln>
                <a:noFill/>
              </a:ln>
              <a:solidFill>
                <a:schemeClr val="tx1"/>
              </a:solidFill>
              <a:effectLst/>
              <a:latin typeface="Arial" pitchFamily="34" charset="0"/>
            </a:endParaRPr>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5</a:t>
            </a:fld>
            <a:endParaRPr lang="es-E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504070"/>
          </a:xfrm>
        </p:spPr>
        <p:txBody>
          <a:bodyPr>
            <a:normAutofit/>
          </a:bodyPr>
          <a:lstStyle/>
          <a:p>
            <a:pPr indent="449263" fontAlgn="base">
              <a:spcAft>
                <a:spcPct val="0"/>
              </a:spcAft>
            </a:pPr>
            <a:r>
              <a:rPr lang="es-ES" sz="2400" b="1" dirty="0" smtClean="0">
                <a:latin typeface="Arial" pitchFamily="34" charset="0"/>
                <a:ea typeface="Times New Roman" pitchFamily="18" charset="0"/>
              </a:rPr>
              <a:t>INTRODUCCION AL PROGRAMA (continuación)</a:t>
            </a:r>
          </a:p>
        </p:txBody>
      </p:sp>
      <p:sp>
        <p:nvSpPr>
          <p:cNvPr id="3" name="2 Marcador de contenido"/>
          <p:cNvSpPr>
            <a:spLocks noGrp="1"/>
          </p:cNvSpPr>
          <p:nvPr>
            <p:ph idx="1"/>
          </p:nvPr>
        </p:nvSpPr>
        <p:spPr>
          <a:xfrm>
            <a:off x="0" y="1600200"/>
            <a:ext cx="8964610" cy="4637190"/>
          </a:xfrm>
        </p:spPr>
        <p:txBody>
          <a:bodyPr>
            <a:normAutofit fontScale="62500" lnSpcReduction="20000"/>
          </a:bodyPr>
          <a:lstStyle/>
          <a:p>
            <a:pPr algn="just"/>
            <a:r>
              <a:rPr lang="es-ES" dirty="0" smtClean="0"/>
              <a:t>LA MISMA ENCARARÁ UN TRABAJO DE INVESTIGACIÓN SIMILAR AL QUE HOY SE PRESENTA, BASADO EN LAS 15 COOPERATIVAS ESCOLARES FUNDADAS EN ESTA CIUDAD, QUIENES CONSTITUYEN ESA FEDERACIÓN Y QUE A SU VEZ SON APADRINADAS POR ESTA CASA COOPERATIVA.  EL INFORME RESULTANTE SERA ANEXADO A ESTE PROGRAMA.</a:t>
            </a:r>
          </a:p>
          <a:p>
            <a:pPr algn="just">
              <a:buNone/>
            </a:pPr>
            <a:r>
              <a:rPr lang="es-ES" dirty="0" smtClean="0"/>
              <a:t> </a:t>
            </a:r>
          </a:p>
          <a:p>
            <a:pPr algn="just"/>
            <a:r>
              <a:rPr lang="es-ES" dirty="0" smtClean="0"/>
              <a:t>CUANDO HAYA CULMINADO LA  PRESENTACION DE LOS INFORMES DIFINITIVOS Y REALIZADO LA JORNADA ACADÉMICA,  PROCEDEREMOS A ELABORAR UN COMPENDIO DE DICHOS INFORMES, ACOMPAÑANDOLO CON UN ANÁLISIS GENÉRICO. SIN DUDA REQUERIREMOS DE UNA RECONOCIDA INSTITUCION VINCULADA AL COOPERATIVISMO, PARA QUE CORROBORE EL RESULTADO DE ESTE PROGRAMA.</a:t>
            </a:r>
          </a:p>
          <a:p>
            <a:pPr algn="just">
              <a:buNone/>
            </a:pPr>
            <a:endParaRPr lang="es-ES" dirty="0" smtClean="0"/>
          </a:p>
          <a:p>
            <a:pPr algn="just"/>
            <a:r>
              <a:rPr lang="es-ES" dirty="0" smtClean="0"/>
              <a:t>ESTE EVENTO A DESARROLLARSE EN EL AÑO 2011 SERÁ EL PRIMERO DE ELLOS, YA QUE SE PRETENDE PARCTICARLO QUINQUENALMENTE, MAS ALLÁ DE LAS ACTUALIZACIONES PERIODICAS QUE EL MISMO REQUIERA.</a:t>
            </a:r>
          </a:p>
          <a:p>
            <a:endParaRPr lang="es-ES"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6</a:t>
            </a:fld>
            <a:endParaRPr lang="es-E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3" name="2 Marcador de contenido"/>
          <p:cNvSpPr>
            <a:spLocks noGrp="1"/>
          </p:cNvSpPr>
          <p:nvPr>
            <p:ph idx="1"/>
          </p:nvPr>
        </p:nvSpPr>
        <p:spPr>
          <a:xfrm>
            <a:off x="179390" y="1340710"/>
            <a:ext cx="8713210" cy="5112710"/>
          </a:xfrm>
        </p:spPr>
        <p:txBody>
          <a:bodyPr>
            <a:normAutofit fontScale="62500" lnSpcReduction="20000"/>
          </a:bodyPr>
          <a:lstStyle/>
          <a:p>
            <a:pPr algn="just"/>
            <a:r>
              <a:rPr lang="es-ES" dirty="0" smtClean="0"/>
              <a:t>POSEER UN TRABAJO DE INVESTIGACION SOBRE LO QUE LAS COOPERATIVAS ASOCIATIVAS LOGRAN PARA SUS ASOCIADOS Y LOS BENEFICIOS QUE DIRECTA E INDIRECTAMENTE TRASLADAN A LA COMUNIDAD/SOCIEDAD EN LA QUE ACTUAN, A TRAVES DE SU HABITUAL EVOLUCION, POR ACONTECIMIENTOS VINCULADOS A LA R.S.E. O POR EL CUIDADO DEL MEDIO AMBIENTE.		</a:t>
            </a:r>
          </a:p>
          <a:p>
            <a:pPr algn="just"/>
            <a:r>
              <a:rPr lang="es-ES" dirty="0" smtClean="0"/>
              <a:t>TAMBIEN POSEER UN SENCILLO RELEVAMIENTO SOBRE LOS DATOS IDENTIFICATORIOS, INFORMACION SOBRE LOS ASOCIADOS Y DE LA EVOLUCION SOCIO/ECONOMICA DE CADA UNA DE LAS ENTIDADES.</a:t>
            </a:r>
          </a:p>
          <a:p>
            <a:pPr algn="just"/>
            <a:endParaRPr lang="es-ES" dirty="0" smtClean="0"/>
          </a:p>
          <a:p>
            <a:pPr algn="just"/>
            <a:r>
              <a:rPr lang="es-ES" dirty="0" smtClean="0"/>
              <a:t>MEDIANTE SU PARTICIPACION, HACER CONOCER Y/O CAPACITAR A JOVENES ESTUDIANTES, QUE INTERVENDRAN EN FUTUROS INTERCAMBIOS, SOBRE EL ACCIONAR Y POTENCIAL DE LAS COOPERTIVAS, NUCLEADAS EN CASA COOPERATIVA.</a:t>
            </a:r>
          </a:p>
          <a:p>
            <a:pPr algn="just">
              <a:buNone/>
            </a:pPr>
            <a:r>
              <a:rPr lang="es-ES" dirty="0" smtClean="0"/>
              <a:t> </a:t>
            </a:r>
          </a:p>
          <a:p>
            <a:pPr algn="just"/>
            <a:r>
              <a:rPr lang="es-ES" dirty="0" smtClean="0"/>
              <a:t>QUE LOS INFORMES SOBRE EL TRABAJO DESARROLLADO, SEAN DE UTILIDAD PARA PARTICIPAR Y/O ACOMPAÑAR EN ACTIVIDADES QUE ORGANICEN LAS INSTITUCIONES A LAS CUALES PRETENDEMOS RELACIONARNOS.</a:t>
            </a:r>
            <a:endParaRPr lang="es-ES" dirty="0"/>
          </a:p>
        </p:txBody>
      </p:sp>
      <p:sp>
        <p:nvSpPr>
          <p:cNvPr id="4" name="3 Título"/>
          <p:cNvSpPr>
            <a:spLocks noGrp="1"/>
          </p:cNvSpPr>
          <p:nvPr>
            <p:ph type="title"/>
          </p:nvPr>
        </p:nvSpPr>
        <p:spPr>
          <a:xfrm>
            <a:off x="0" y="188550"/>
            <a:ext cx="9144000" cy="504070"/>
          </a:xfrm>
        </p:spPr>
        <p:txBody>
          <a:bodyPr>
            <a:normAutofit/>
          </a:bodyPr>
          <a:lstStyle/>
          <a:p>
            <a:r>
              <a:rPr lang="es-ES" sz="2400" b="1" dirty="0" smtClean="0">
                <a:latin typeface="Arial" pitchFamily="34" charset="0"/>
                <a:cs typeface="Arial" pitchFamily="34" charset="0"/>
              </a:rPr>
              <a:t>OBJETIVOS</a:t>
            </a:r>
            <a:endParaRPr lang="es-ES" sz="2400" dirty="0">
              <a:latin typeface="Arial" pitchFamily="34" charset="0"/>
              <a:cs typeface="Arial" pitchFamily="34" charset="0"/>
            </a:endParaRPr>
          </a:p>
        </p:txBody>
      </p:sp>
      <p:sp>
        <p:nvSpPr>
          <p:cNvPr id="6" name="5 Marcador de número de diapositiva"/>
          <p:cNvSpPr>
            <a:spLocks noGrp="1"/>
          </p:cNvSpPr>
          <p:nvPr>
            <p:ph type="sldNum" sz="quarter" idx="12"/>
          </p:nvPr>
        </p:nvSpPr>
        <p:spPr/>
        <p:txBody>
          <a:bodyPr/>
          <a:lstStyle/>
          <a:p>
            <a:fld id="{4C968220-EE8D-4156-8C00-BC33B54EB906}" type="slidenum">
              <a:rPr lang="es-ES" smtClean="0"/>
              <a:pPr/>
              <a:t>7</a:t>
            </a:fld>
            <a:endParaRPr lang="es-E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redondeado"/>
          <p:cNvSpPr/>
          <p:nvPr/>
        </p:nvSpPr>
        <p:spPr>
          <a:xfrm>
            <a:off x="0" y="18855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504070"/>
          </a:xfrm>
        </p:spPr>
        <p:txBody>
          <a:bodyPr>
            <a:normAutofit/>
          </a:bodyPr>
          <a:lstStyle/>
          <a:p>
            <a:r>
              <a:rPr lang="es-ES" sz="2400" b="1" dirty="0" smtClean="0">
                <a:latin typeface="Arial" pitchFamily="34" charset="0"/>
                <a:cs typeface="Arial" pitchFamily="34" charset="0"/>
              </a:rPr>
              <a:t>OBJETIVOS (continuación)</a:t>
            </a:r>
            <a:endParaRPr lang="es-ES" sz="2400" dirty="0"/>
          </a:p>
        </p:txBody>
      </p:sp>
      <p:sp>
        <p:nvSpPr>
          <p:cNvPr id="3" name="2 Marcador de contenido"/>
          <p:cNvSpPr>
            <a:spLocks noGrp="1"/>
          </p:cNvSpPr>
          <p:nvPr>
            <p:ph idx="1"/>
          </p:nvPr>
        </p:nvSpPr>
        <p:spPr>
          <a:xfrm>
            <a:off x="0" y="908650"/>
            <a:ext cx="8892600" cy="5760800"/>
          </a:xfrm>
        </p:spPr>
        <p:txBody>
          <a:bodyPr>
            <a:noAutofit/>
          </a:bodyPr>
          <a:lstStyle/>
          <a:p>
            <a:pPr algn="just"/>
            <a:r>
              <a:rPr lang="es-ES" sz="1800" dirty="0" smtClean="0"/>
              <a:t>POSEER MATERIAL PARA EL ESTUDIO RUTINARIO, MEDIANTE EL COMPILADO DE LOS INFORMES INDIVUALES O AGRUPADOS, PARA SER UTILIZADO EN EL INSTITUTO COOPERATIVO DE ENSEÑANZA SUPERIOR (ICES).</a:t>
            </a:r>
          </a:p>
          <a:p>
            <a:pPr algn="just">
              <a:buNone/>
            </a:pPr>
            <a:r>
              <a:rPr lang="es-ES" sz="1800" dirty="0" smtClean="0"/>
              <a:t> </a:t>
            </a:r>
          </a:p>
          <a:p>
            <a:pPr algn="just"/>
            <a:r>
              <a:rPr lang="es-ES" sz="1800" dirty="0" smtClean="0"/>
              <a:t>BRINDAR AL ICES LA POSIBILIDAD DE DESCUBRIR JOVENES CON VOCACION INVESTIGADORA, MUY NECESARIOS PARA CUALQUIER PROYECTO UNIVERSITARIO.</a:t>
            </a:r>
          </a:p>
          <a:p>
            <a:pPr algn="just">
              <a:buNone/>
            </a:pPr>
            <a:r>
              <a:rPr lang="es-ES" sz="1800" dirty="0" smtClean="0"/>
              <a:t> </a:t>
            </a:r>
          </a:p>
          <a:p>
            <a:pPr algn="just"/>
            <a:r>
              <a:rPr lang="es-ES" sz="1800" dirty="0" smtClean="0"/>
              <a:t>FOMENTAR LA INSTRUMENTACION DE PROGRAMAS DE RESPONSABILIDAD SOCIAL, CON EMISION DE REPORTES Y FUNDAMENTALMENTE LA PRACTICA DEL BALANCE SOCIAL.</a:t>
            </a:r>
          </a:p>
          <a:p>
            <a:pPr algn="just"/>
            <a:endParaRPr lang="es-AR" sz="1800" dirty="0" smtClean="0"/>
          </a:p>
          <a:p>
            <a:pPr algn="just"/>
            <a:r>
              <a:rPr lang="es-ES" sz="1800" dirty="0" smtClean="0"/>
              <a:t>PARTICIPAR EN LAS ACTIVIDADES QUE ORGANICE LA ACI AMERICAS CON MOTIVO DEL DICTADO DE LA RESOLUCION DE NACIONES UNIDAS DONDE PROCLAMA EL AÑO 2012 COMO AÑO “INTERNACIONAL DE LAS COOPERATIVAS” Y ATENDIENDO AL TEMA QUE SE HA INSTAURADO.</a:t>
            </a:r>
          </a:p>
          <a:p>
            <a:pPr algn="just"/>
            <a:endParaRPr lang="es-ES" sz="1800" dirty="0" smtClean="0"/>
          </a:p>
          <a:p>
            <a:pPr algn="just"/>
            <a:r>
              <a:rPr lang="es-ES" sz="1800" dirty="0" smtClean="0"/>
              <a:t>CONCIENTIZAR O AUMENTAR LA CONCIENCIA DE LA COMUNIDAD, SOBRE LA IMPORTANCIA QUE TIENEN ESTAS EMPRESAS Y SU GRAN CONTRIBUCION AL DESARROLLO SOCIO/ECONOMICO EN EL AMBITO LOCAL.</a:t>
            </a:r>
            <a:endParaRPr lang="es-ES" sz="2000" dirty="0"/>
          </a:p>
        </p:txBody>
      </p:sp>
      <p:sp>
        <p:nvSpPr>
          <p:cNvPr id="5" name="4 Marcador de número de diapositiva"/>
          <p:cNvSpPr>
            <a:spLocks noGrp="1"/>
          </p:cNvSpPr>
          <p:nvPr>
            <p:ph type="sldNum" sz="quarter" idx="12"/>
          </p:nvPr>
        </p:nvSpPr>
        <p:spPr/>
        <p:txBody>
          <a:bodyPr/>
          <a:lstStyle/>
          <a:p>
            <a:fld id="{4C968220-EE8D-4156-8C00-BC33B54EB906}" type="slidenum">
              <a:rPr lang="es-ES" smtClean="0"/>
              <a:pPr/>
              <a:t>8</a:t>
            </a:fld>
            <a:endParaRPr lang="es-E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redondeado"/>
          <p:cNvSpPr/>
          <p:nvPr/>
        </p:nvSpPr>
        <p:spPr>
          <a:xfrm>
            <a:off x="0" y="332570"/>
            <a:ext cx="9144000" cy="50407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a:p>
        </p:txBody>
      </p:sp>
      <p:sp>
        <p:nvSpPr>
          <p:cNvPr id="2" name="1 Título"/>
          <p:cNvSpPr>
            <a:spLocks noGrp="1"/>
          </p:cNvSpPr>
          <p:nvPr>
            <p:ph type="title"/>
          </p:nvPr>
        </p:nvSpPr>
        <p:spPr>
          <a:xfrm>
            <a:off x="0" y="188550"/>
            <a:ext cx="9144000" cy="634012"/>
          </a:xfrm>
        </p:spPr>
        <p:txBody>
          <a:bodyPr>
            <a:normAutofit fontScale="90000"/>
          </a:bodyPr>
          <a:lstStyle/>
          <a:p>
            <a:r>
              <a:rPr lang="es-ES" b="1" dirty="0" smtClean="0"/>
              <a:t/>
            </a:r>
            <a:br>
              <a:rPr lang="es-ES" b="1" dirty="0" smtClean="0"/>
            </a:br>
            <a:r>
              <a:rPr lang="es-ES" sz="2700" b="1" dirty="0" smtClean="0">
                <a:latin typeface="Arial" pitchFamily="34" charset="0"/>
                <a:cs typeface="Arial" pitchFamily="34" charset="0"/>
              </a:rPr>
              <a:t>CELEBRACIÓN COOPERATIVISTA</a:t>
            </a:r>
            <a:r>
              <a:rPr lang="es-ES" sz="2700" dirty="0" smtClean="0">
                <a:latin typeface="Arial" pitchFamily="34" charset="0"/>
                <a:cs typeface="Arial" pitchFamily="34" charset="0"/>
              </a:rPr>
              <a:t/>
            </a:r>
            <a:br>
              <a:rPr lang="es-ES" sz="2700" dirty="0" smtClean="0">
                <a:latin typeface="Arial" pitchFamily="34" charset="0"/>
                <a:cs typeface="Arial" pitchFamily="34" charset="0"/>
              </a:rPr>
            </a:br>
            <a:endParaRPr lang="es-ES" sz="2700" dirty="0">
              <a:latin typeface="Arial" pitchFamily="34" charset="0"/>
              <a:cs typeface="Arial" pitchFamily="34" charset="0"/>
            </a:endParaRPr>
          </a:p>
        </p:txBody>
      </p:sp>
      <p:sp>
        <p:nvSpPr>
          <p:cNvPr id="3" name="2 Marcador de contenido"/>
          <p:cNvSpPr>
            <a:spLocks noGrp="1"/>
          </p:cNvSpPr>
          <p:nvPr>
            <p:ph idx="1"/>
          </p:nvPr>
        </p:nvSpPr>
        <p:spPr>
          <a:xfrm>
            <a:off x="179390" y="1052670"/>
            <a:ext cx="8785220" cy="5184720"/>
          </a:xfrm>
          <a:effectLst/>
        </p:spPr>
        <p:txBody>
          <a:bodyPr/>
          <a:lstStyle/>
          <a:p>
            <a:pPr algn="ctr">
              <a:buNone/>
            </a:pPr>
            <a:r>
              <a:rPr lang="es-ES" sz="2000" b="1" dirty="0" smtClean="0"/>
              <a:t>Resolución de Naciones Unidas 64/136</a:t>
            </a:r>
            <a:endParaRPr lang="es-ES" sz="2000" dirty="0" smtClean="0"/>
          </a:p>
          <a:p>
            <a:pPr algn="ctr">
              <a:buNone/>
            </a:pPr>
            <a:r>
              <a:rPr lang="es-ES" sz="1600" dirty="0" smtClean="0"/>
              <a:t>Adoptada el 18 de Diciembre de 2009</a:t>
            </a:r>
          </a:p>
          <a:p>
            <a:pPr algn="ctr">
              <a:buNone/>
            </a:pPr>
            <a:r>
              <a:rPr lang="es-ES" sz="1600" b="1" dirty="0" smtClean="0"/>
              <a:t> </a:t>
            </a:r>
            <a:endParaRPr lang="es-ES" sz="1600" dirty="0" smtClean="0"/>
          </a:p>
          <a:p>
            <a:pPr algn="ctr">
              <a:buNone/>
            </a:pPr>
            <a:r>
              <a:rPr lang="es-ES" sz="2000" b="1" dirty="0" smtClean="0"/>
              <a:t>Información DESA-10/02386</a:t>
            </a:r>
          </a:p>
          <a:p>
            <a:pPr algn="ctr">
              <a:buNone/>
            </a:pPr>
            <a:r>
              <a:rPr lang="es-ES" sz="2400" b="1" dirty="0" smtClean="0"/>
              <a:t> “Las Cooperativas en el Desarrollo Social”</a:t>
            </a:r>
            <a:endParaRPr lang="es-ES" sz="2400" dirty="0" smtClean="0"/>
          </a:p>
          <a:p>
            <a:pPr>
              <a:buNone/>
            </a:pPr>
            <a:endParaRPr lang="es-ES" dirty="0"/>
          </a:p>
        </p:txBody>
      </p:sp>
      <p:sp>
        <p:nvSpPr>
          <p:cNvPr id="5" name="4 Rectángulo redondeado"/>
          <p:cNvSpPr/>
          <p:nvPr/>
        </p:nvSpPr>
        <p:spPr>
          <a:xfrm>
            <a:off x="899490" y="4149100"/>
            <a:ext cx="7633060" cy="792110"/>
          </a:xfrm>
          <a:prstGeom prst="round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rtlCol="0" anchor="ctr"/>
          <a:lstStyle/>
          <a:p>
            <a:pPr algn="ctr"/>
            <a:endParaRPr lang="es-ES"/>
          </a:p>
        </p:txBody>
      </p:sp>
      <p:sp>
        <p:nvSpPr>
          <p:cNvPr id="4" name="3 CuadroTexto"/>
          <p:cNvSpPr txBox="1"/>
          <p:nvPr/>
        </p:nvSpPr>
        <p:spPr>
          <a:xfrm>
            <a:off x="323410" y="3429000"/>
            <a:ext cx="8569190" cy="3447098"/>
          </a:xfrm>
          <a:prstGeom prst="rect">
            <a:avLst/>
          </a:prstGeom>
          <a:noFill/>
          <a:effectLst/>
        </p:spPr>
        <p:txBody>
          <a:bodyPr wrap="square" rtlCol="0">
            <a:spAutoFit/>
          </a:bodyPr>
          <a:lstStyle/>
          <a:p>
            <a:pPr algn="ctr"/>
            <a:r>
              <a:rPr lang="es-ES" sz="2800" b="1" dirty="0" smtClean="0"/>
              <a:t>Proclama  </a:t>
            </a:r>
            <a:endParaRPr lang="es-ES" sz="2800" dirty="0" smtClean="0"/>
          </a:p>
          <a:p>
            <a:pPr algn="ctr"/>
            <a:endParaRPr lang="es-ES" sz="2800" b="1" dirty="0" smtClean="0"/>
          </a:p>
          <a:p>
            <a:pPr algn="ctr"/>
            <a:r>
              <a:rPr lang="es-ES" sz="2800" b="1" dirty="0" smtClean="0"/>
              <a:t>“2012, Año Internacional de las Cooperativas”</a:t>
            </a:r>
            <a:endParaRPr lang="es-ES" sz="2800" dirty="0" smtClean="0"/>
          </a:p>
          <a:p>
            <a:r>
              <a:rPr lang="es-ES" b="1" dirty="0" smtClean="0"/>
              <a:t> </a:t>
            </a:r>
            <a:endParaRPr lang="es-ES" dirty="0" smtClean="0"/>
          </a:p>
          <a:p>
            <a:pPr algn="ctr"/>
            <a:endParaRPr lang="es-ES" sz="2800" b="1" dirty="0" smtClean="0"/>
          </a:p>
          <a:p>
            <a:pPr algn="ctr"/>
            <a:r>
              <a:rPr lang="es-ES" sz="2800" b="1" dirty="0" smtClean="0"/>
              <a:t>Tema:</a:t>
            </a:r>
          </a:p>
          <a:p>
            <a:r>
              <a:rPr lang="es-ES" b="1" dirty="0" smtClean="0"/>
              <a:t> </a:t>
            </a:r>
            <a:r>
              <a:rPr lang="es-ES" sz="2400" b="1" dirty="0" smtClean="0"/>
              <a:t>“Las empresas Cooperativas ayudan a construir un mundo mejor”</a:t>
            </a:r>
            <a:endParaRPr lang="es-ES" sz="2400" dirty="0" smtClean="0"/>
          </a:p>
          <a:p>
            <a:r>
              <a:rPr lang="es-ES" b="1" dirty="0" smtClean="0"/>
              <a:t> </a:t>
            </a:r>
            <a:endParaRPr lang="es-ES" dirty="0" smtClean="0"/>
          </a:p>
          <a:p>
            <a:endParaRPr lang="es-ES" dirty="0"/>
          </a:p>
        </p:txBody>
      </p:sp>
      <p:sp>
        <p:nvSpPr>
          <p:cNvPr id="7" name="6 Marcador de número de diapositiva"/>
          <p:cNvSpPr>
            <a:spLocks noGrp="1"/>
          </p:cNvSpPr>
          <p:nvPr>
            <p:ph type="sldNum" sz="quarter" idx="12"/>
          </p:nvPr>
        </p:nvSpPr>
        <p:spPr/>
        <p:txBody>
          <a:bodyPr/>
          <a:lstStyle/>
          <a:p>
            <a:fld id="{4C968220-EE8D-4156-8C00-BC33B54EB906}" type="slidenum">
              <a:rPr lang="es-ES" smtClean="0"/>
              <a:pPr/>
              <a:t>9</a:t>
            </a:fld>
            <a:endParaRPr lang="es-ES"/>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343</TotalTime>
  <Words>1469</Words>
  <Application>Microsoft Office PowerPoint</Application>
  <PresentationFormat>Presentación en pantalla (4:3)</PresentationFormat>
  <Paragraphs>478</Paragraphs>
  <Slides>34</Slides>
  <Notes>0</Notes>
  <HiddenSlides>0</HiddenSlides>
  <MMClips>0</MMClips>
  <ScaleCrop>false</ScaleCrop>
  <HeadingPairs>
    <vt:vector size="4" baseType="variant">
      <vt:variant>
        <vt:lpstr>Tema</vt:lpstr>
      </vt:variant>
      <vt:variant>
        <vt:i4>1</vt:i4>
      </vt:variant>
      <vt:variant>
        <vt:lpstr>Títulos de diapositiva</vt:lpstr>
      </vt:variant>
      <vt:variant>
        <vt:i4>34</vt:i4>
      </vt:variant>
    </vt:vector>
  </HeadingPairs>
  <TitlesOfParts>
    <vt:vector size="35" baseType="lpstr">
      <vt:lpstr>Tema de Office</vt:lpstr>
      <vt:lpstr>Diapositiva 1</vt:lpstr>
      <vt:lpstr>COOPERATIVISMO</vt:lpstr>
      <vt:lpstr>ENFOQUE</vt:lpstr>
      <vt:lpstr>BASAMENTO</vt:lpstr>
      <vt:lpstr>INTRODUCCION AL PROGRAMA </vt:lpstr>
      <vt:lpstr>INTRODUCCION AL PROGRAMA (continuación)</vt:lpstr>
      <vt:lpstr>OBJETIVOS</vt:lpstr>
      <vt:lpstr>OBJETIVOS (continuación)</vt:lpstr>
      <vt:lpstr> CELEBRACIÓN COOPERATIVISTA </vt:lpstr>
      <vt:lpstr>CELEBRACIÓN COOPERATIVISTA (antecedentes) </vt:lpstr>
      <vt:lpstr>CELEBRACIÓN COOPERATIVISTA (antecedentes) </vt:lpstr>
      <vt:lpstr>CELEBRACIÓN COOPERATIVISTA (antecedentes) </vt:lpstr>
      <vt:lpstr>  RELACIONAMIENTO </vt:lpstr>
      <vt:lpstr>PROPUESTA DE TRABAJO</vt:lpstr>
      <vt:lpstr>  AREAS DE TRABAJO </vt:lpstr>
      <vt:lpstr>  AREAS DE TRABAJO (continuación) </vt:lpstr>
      <vt:lpstr>  DATOS DE LA ENTIDAD - FORMULARIO TIPO – HOJA Nº 1/A </vt:lpstr>
      <vt:lpstr>  DATOS DE LA ENTIDAD - FORMULARIO TIPO – HOJA Nº 1/B </vt:lpstr>
      <vt:lpstr>   DATOS DE LA ENTIDAD - FORMULARIO TIPO – HOJA Nº 2/A </vt:lpstr>
      <vt:lpstr>  DATOS DE LA ENTIDAD - FORMULARIO TIPO – HOJA Nº 2/B </vt:lpstr>
      <vt:lpstr>ESTRUCTURA DE FUNCIONAMIENTO DEL PROGRAMA SOPORTE DEL EQUIPO INVESTIGADOR</vt:lpstr>
      <vt:lpstr>ESTRUCTURA DE FUNCIONAMIENTO DEL PROGRAMA SOPORTE DEL EQUIPO INVESTIGADOR (continuación)</vt:lpstr>
      <vt:lpstr>ESTRUCTURA DE FUNCIONAMIENTO DEL PROGRAMA RECEPCIÓN DEL EQUIPO INVESTIGADOR</vt:lpstr>
      <vt:lpstr>ESTRUCTURA DE FUNCIONAMIENTO DEL PROGRAMA  EQUIPO DE INVESTIGACION</vt:lpstr>
      <vt:lpstr>METODO DE TRABAJO ETAPA PREVIA</vt:lpstr>
      <vt:lpstr>METODO DE TRABAJO ETAPA INVESTIGATIVA</vt:lpstr>
      <vt:lpstr>METODO DE TRABAJO ULTIMA ETAPA</vt:lpstr>
      <vt:lpstr>  ENTIDADES ASOCIADAS QUE PARTICIPAN DEL PROGRAMA CON PROPOSITOS Y ACTIVIDADES ESPECÍFICAS: </vt:lpstr>
      <vt:lpstr>  ENTIDADES ASOCIADAS QUE PARTICIPAN DEL PROGRAMA  AGRUPADAS POR PROPOSITOS Y ACTIVIDADES ASIMILABLES </vt:lpstr>
      <vt:lpstr> ANALISIS PREVIO SOBRE LAS ENTIDADES </vt:lpstr>
      <vt:lpstr>CRONOGRAMA</vt:lpstr>
      <vt:lpstr>MOTIVACION PARA EL EQUIPO DE INVESTIGACION</vt:lpstr>
      <vt:lpstr>MOTIVACION PARA EL SOPORTE DEL EQUIPO Y EL EQUIPO DE INVESTIGACION</vt:lpstr>
      <vt:lpstr>MOTIVACION PARA LAS ENTIDADES ASOCIADAS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jtheiler</dc:creator>
  <cp:lastModifiedBy>jtheiler</cp:lastModifiedBy>
  <cp:revision>220</cp:revision>
  <dcterms:created xsi:type="dcterms:W3CDTF">2011-02-21T11:19:56Z</dcterms:created>
  <dcterms:modified xsi:type="dcterms:W3CDTF">2011-02-28T14:30:19Z</dcterms:modified>
</cp:coreProperties>
</file>